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2" r:id="rId9"/>
    <p:sldId id="266" r:id="rId10"/>
    <p:sldId id="292" r:id="rId11"/>
    <p:sldId id="293" r:id="rId12"/>
    <p:sldId id="294" r:id="rId13"/>
    <p:sldId id="296" r:id="rId14"/>
    <p:sldId id="295" r:id="rId15"/>
    <p:sldId id="297" r:id="rId16"/>
    <p:sldId id="298" r:id="rId17"/>
    <p:sldId id="300" r:id="rId18"/>
    <p:sldId id="303" r:id="rId19"/>
    <p:sldId id="301" r:id="rId20"/>
    <p:sldId id="302" r:id="rId21"/>
    <p:sldId id="268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A2A8E1-89C0-6D7F-A2D2-A16EF5856913}" name="Laura Gonzalez Martinez - FIIAPP" initials="LG" userId="S::laura.gonzalez@fiiapp.es::639ae35e-103f-4d96-a50c-e8e47dbc29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tro Graziani" userId="6f5a969f-80f1-4be7-a9ca-e5bc8f23151c" providerId="ADAL" clId="{D3582AD8-337D-43D8-A134-3A6121DC89A8}"/>
    <pc:docChg chg="modSld">
      <pc:chgData name="Pietro Graziani" userId="6f5a969f-80f1-4be7-a9ca-e5bc8f23151c" providerId="ADAL" clId="{D3582AD8-337D-43D8-A134-3A6121DC89A8}" dt="2024-11-07T13:33:49.195" v="36" actId="20577"/>
      <pc:docMkLst>
        <pc:docMk/>
      </pc:docMkLst>
      <pc:sldChg chg="modSp mod">
        <pc:chgData name="Pietro Graziani" userId="6f5a969f-80f1-4be7-a9ca-e5bc8f23151c" providerId="ADAL" clId="{D3582AD8-337D-43D8-A134-3A6121DC89A8}" dt="2024-11-07T13:33:49.195" v="36" actId="20577"/>
        <pc:sldMkLst>
          <pc:docMk/>
          <pc:sldMk cId="2698454440" sldId="292"/>
        </pc:sldMkLst>
        <pc:spChg chg="mod">
          <ac:chgData name="Pietro Graziani" userId="6f5a969f-80f1-4be7-a9ca-e5bc8f23151c" providerId="ADAL" clId="{D3582AD8-337D-43D8-A134-3A6121DC89A8}" dt="2024-11-07T13:33:49.195" v="36" actId="20577"/>
          <ac:spMkLst>
            <pc:docMk/>
            <pc:sldMk cId="2698454440" sldId="292"/>
            <ac:spMk id="235" creationId="{BDD55589-38F1-0A9A-CE1A-1879F8D15C9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Google Shape;53;p21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</p:txBody>
      </p:sp>
      <p:sp>
        <p:nvSpPr>
          <p:cNvPr id="23" name="Google Shape;54;p21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 algn="ctr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4" name="Google Shape;55;p21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33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" name="Google Shape;67;p23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0" algn="ctr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43" name="Google Shape;73;p24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200">
                <a:solidFill>
                  <a:srgbClr val="325A4F"/>
                </a:solidFill>
              </a:defRPr>
            </a:lvl1pPr>
            <a:lvl2pPr marL="228600" indent="457200">
              <a:buClrTx/>
              <a:buSzTx/>
              <a:buFontTx/>
              <a:buNone/>
              <a:defRPr sz="2200">
                <a:solidFill>
                  <a:srgbClr val="325A4F"/>
                </a:solidFill>
              </a:defRPr>
            </a:lvl2pPr>
            <a:lvl3pPr marL="228600" indent="914400">
              <a:buClrTx/>
              <a:buSzTx/>
              <a:buFontTx/>
              <a:buNone/>
              <a:defRPr sz="2200">
                <a:solidFill>
                  <a:srgbClr val="325A4F"/>
                </a:solidFill>
              </a:defRPr>
            </a:lvl3pPr>
            <a:lvl4pPr marL="228600" indent="1371600">
              <a:buClrTx/>
              <a:buSzTx/>
              <a:buFontTx/>
              <a:buNone/>
              <a:defRPr sz="2200">
                <a:solidFill>
                  <a:srgbClr val="325A4F"/>
                </a:solidFill>
              </a:defRPr>
            </a:lvl4pPr>
            <a:lvl5pPr marL="228600" indent="1828800">
              <a:buClrTx/>
              <a:buSzTx/>
              <a:buFontTx/>
              <a:buNone/>
              <a:defRPr sz="2200">
                <a:solidFill>
                  <a:srgbClr val="325A4F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3" name="Corpo livello uno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Testo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2" name="Corpo livello uno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78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solidFill>
            <a:srgbClr val="809B54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solidFill>
            <a:srgbClr val="809B54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solidFill>
            <a:srgbClr val="809B54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solidFill>
            <a:srgbClr val="809B54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solidFill>
            <a:srgbClr val="809B54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solidFill>
            <a:srgbClr val="809B54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solidFill>
            <a:srgbClr val="809B54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solidFill>
            <a:srgbClr val="809B54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solidFill>
            <a:srgbClr val="809B54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15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087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hyperlink" Target="https://oraotca.org/bosques/dashboard-bomberos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1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n 3" descr="Imagen 3"/>
          <p:cNvPicPr>
            <a:picLocks noChangeAspect="1"/>
          </p:cNvPicPr>
          <p:nvPr/>
        </p:nvPicPr>
        <p:blipFill>
          <a:blip r:embed="rId2"/>
          <a:srcRect t="11146" b="11146"/>
          <a:stretch>
            <a:fillRect/>
          </a:stretch>
        </p:blipFill>
        <p:spPr>
          <a:xfrm>
            <a:off x="2763590" y="727462"/>
            <a:ext cx="6874438" cy="381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" name="Galleria immagini"/>
          <p:cNvGrpSpPr/>
          <p:nvPr/>
        </p:nvGrpSpPr>
        <p:grpSpPr>
          <a:xfrm>
            <a:off x="16854" y="3813138"/>
            <a:ext cx="12158292" cy="3466743"/>
            <a:chOff x="0" y="0"/>
            <a:chExt cx="12158291" cy="3466741"/>
          </a:xfrm>
        </p:grpSpPr>
        <p:pic>
          <p:nvPicPr>
            <p:cNvPr id="89" name="01 Imm cop.jpg" descr="01 Imm cop.jpg"/>
            <p:cNvPicPr>
              <a:picLocks noChangeAspect="1"/>
            </p:cNvPicPr>
            <p:nvPr/>
          </p:nvPicPr>
          <p:blipFill>
            <a:blip r:embed="rId3"/>
            <a:srcRect l="1426" t="12965" r="2460" b="12965"/>
            <a:stretch>
              <a:fillRect/>
            </a:stretch>
          </p:blipFill>
          <p:spPr>
            <a:xfrm>
              <a:off x="0" y="0"/>
              <a:ext cx="12158292" cy="3040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" name="Rettangolo"/>
            <p:cNvSpPr/>
            <p:nvPr/>
          </p:nvSpPr>
          <p:spPr>
            <a:xfrm>
              <a:off x="0" y="3116958"/>
              <a:ext cx="12158292" cy="349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l">
                <a:defRPr sz="1400"/>
              </a:lvl1pPr>
            </a:lstStyle>
            <a:p>
              <a:r>
                <a:t> 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3509D-6D6E-9122-652B-FBE6A2601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mazonia+ LOGO Barra.jpg" descr="Amazonia+ LOGO Barra.jpg">
            <a:extLst>
              <a:ext uri="{FF2B5EF4-FFF2-40B4-BE49-F238E27FC236}">
                <a16:creationId xmlns:a16="http://schemas.microsoft.com/office/drawing/2014/main" id="{A22D055B-6E34-AFB3-D782-D33A4BDB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" y="91557"/>
            <a:ext cx="11920954" cy="135933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105;g22e0a9476b2_0_10">
            <a:extLst>
              <a:ext uri="{FF2B5EF4-FFF2-40B4-BE49-F238E27FC236}">
                <a16:creationId xmlns:a16="http://schemas.microsoft.com/office/drawing/2014/main" id="{3C32D8A9-0454-4A12-7FB4-1E147075D3AB}"/>
              </a:ext>
            </a:extLst>
          </p:cNvPr>
          <p:cNvSpPr/>
          <p:nvPr/>
        </p:nvSpPr>
        <p:spPr>
          <a:xfrm>
            <a:off x="391886" y="1512893"/>
            <a:ext cx="11473543" cy="999621"/>
          </a:xfrm>
          <a:prstGeom prst="rect">
            <a:avLst/>
          </a:prstGeom>
          <a:solidFill>
            <a:srgbClr val="EBEBEB"/>
          </a:solidFill>
          <a:ln w="12700">
            <a:solidFill>
              <a:srgbClr val="325A4F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defRPr sz="2000" b="0">
                <a:latin typeface="+mn-lt"/>
                <a:ea typeface="+mn-ea"/>
                <a:cs typeface="+mn-cs"/>
                <a:sym typeface="Arial"/>
              </a:defRPr>
            </a:pPr>
            <a:r>
              <a:rPr lang="es-ES" sz="1800" b="1" dirty="0">
                <a:solidFill>
                  <a:srgbClr val="585858"/>
                </a:solidFill>
                <a:latin typeface="Arial" panose="020B0604020202020204" pitchFamily="34" charset="0"/>
              </a:rPr>
              <a:t>C</a:t>
            </a:r>
            <a:r>
              <a:rPr lang="es-ES" sz="1800" b="1" i="0" u="none" strike="noStrike" baseline="0" dirty="0">
                <a:solidFill>
                  <a:srgbClr val="585858"/>
                </a:solidFill>
                <a:latin typeface="Arial" panose="020B0604020202020204" pitchFamily="34" charset="0"/>
              </a:rPr>
              <a:t>aracterización de los cuerpos de bomberos y brigadas forestales en los cuatro paisajes priorizados, así como el diseño de una estructura para la creación de un formato especializado destinado a las quemas prescritas y desarrollo de 2 tableros para el ORA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4;g22e0a9476b2_0_10">
            <a:extLst>
              <a:ext uri="{FF2B5EF4-FFF2-40B4-BE49-F238E27FC236}">
                <a16:creationId xmlns:a16="http://schemas.microsoft.com/office/drawing/2014/main" id="{61529634-09B4-0FA0-2FC0-71AA80FB34D3}"/>
              </a:ext>
            </a:extLst>
          </p:cNvPr>
          <p:cNvSpPr/>
          <p:nvPr/>
        </p:nvSpPr>
        <p:spPr>
          <a:xfrm>
            <a:off x="391886" y="2960433"/>
            <a:ext cx="11664591" cy="3309738"/>
          </a:xfrm>
          <a:prstGeom prst="rect">
            <a:avLst/>
          </a:prstGeom>
          <a:solidFill>
            <a:srgbClr val="EBEBEB"/>
          </a:solidFill>
          <a:ln w="12700">
            <a:solidFill>
              <a:srgbClr val="325A4F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Objetivos Específicos 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Caracterización de cuerpos de bomberos y/otras brigadas en la Región Amazónica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Estructura para Quemas Prescritas en la Región Amazónica 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Crear un tablero interactivo y dinámico ubicado en el Observatorio Regional Amazónico (ORA) de la OTCA que recopile y visualice información relevante sobre el personal de bomberos y brigadistas competentes en los paisajes transfronterizos de interés para los PM de la OTCA y priorizados por el Programa Amazonía+ </a:t>
            </a:r>
          </a:p>
          <a:p>
            <a:pPr marR="0" lvl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Diseñar una interfaz al interior del ORA que permita el seguimiento y análisis de las actividades de quemas prescritas a partir de lo acordado por los PM de la OTCA en el </a:t>
            </a:r>
            <a:r>
              <a:rPr lang="es-ES" dirty="0" err="1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MdE</a:t>
            </a: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MIF en base a la experiencia de Brasil Bolivia y Ecuador </a:t>
            </a:r>
          </a:p>
        </p:txBody>
      </p:sp>
      <p:sp>
        <p:nvSpPr>
          <p:cNvPr id="116" name="Google Shape;109;g22e0a9476b2_0_10">
            <a:extLst>
              <a:ext uri="{FF2B5EF4-FFF2-40B4-BE49-F238E27FC236}">
                <a16:creationId xmlns:a16="http://schemas.microsoft.com/office/drawing/2014/main" id="{8C28F588-167B-72B4-86C3-ED6AF042244A}"/>
              </a:ext>
            </a:extLst>
          </p:cNvPr>
          <p:cNvSpPr txBox="1"/>
          <p:nvPr/>
        </p:nvSpPr>
        <p:spPr>
          <a:xfrm>
            <a:off x="4159045" y="6774"/>
            <a:ext cx="7994660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400" b="1" i="0" u="none" strike="noStrike" kern="0" cap="none" spc="0" normalizeH="0" baseline="0" noProof="0" dirty="0">
                <a:ln>
                  <a:noFill/>
                </a:ln>
                <a:solidFill>
                  <a:srgbClr val="809B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Consultoría sobre bomberos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809B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FOGLIA 2.jpg" descr="FOGLIA 2.jpg">
            <a:extLst>
              <a:ext uri="{FF2B5EF4-FFF2-40B4-BE49-F238E27FC236}">
                <a16:creationId xmlns:a16="http://schemas.microsoft.com/office/drawing/2014/main" id="{EB36CABA-763A-4FE5-C1AD-13A0FAA8A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2571723"/>
            <a:ext cx="272372" cy="329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859600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32D37-6AB3-B0F1-C947-56D59FCCA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mazonia+ LOGO Barra.jpg" descr="Amazonia+ LOGO Barra.jpg">
            <a:extLst>
              <a:ext uri="{FF2B5EF4-FFF2-40B4-BE49-F238E27FC236}">
                <a16:creationId xmlns:a16="http://schemas.microsoft.com/office/drawing/2014/main" id="{DB4C03C8-B7D7-A5DF-F012-45CC02F6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" y="91557"/>
            <a:ext cx="11920954" cy="135933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Google Shape;114;g22e0a9476b2_0_10">
            <a:extLst>
              <a:ext uri="{FF2B5EF4-FFF2-40B4-BE49-F238E27FC236}">
                <a16:creationId xmlns:a16="http://schemas.microsoft.com/office/drawing/2014/main" id="{E3CAF0C7-3B98-0347-115E-E7AC011FAF25}"/>
              </a:ext>
            </a:extLst>
          </p:cNvPr>
          <p:cNvSpPr/>
          <p:nvPr/>
        </p:nvSpPr>
        <p:spPr>
          <a:xfrm>
            <a:off x="5043948" y="1450893"/>
            <a:ext cx="7012529" cy="5244875"/>
          </a:xfrm>
          <a:prstGeom prst="rect">
            <a:avLst/>
          </a:prstGeom>
          <a:solidFill>
            <a:srgbClr val="EBEBEB"/>
          </a:solidFill>
          <a:ln w="12700">
            <a:solidFill>
              <a:srgbClr val="325A4F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Principales resultados: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es-CO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georeferenciaron</a:t>
            </a:r>
            <a:r>
              <a:rPr lang="es-CO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1627 compañías de bomberos y brigadas forestales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crearon 2 índices: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	</a:t>
            </a:r>
            <a:r>
              <a:rPr lang="es-EC" u="sng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Índice de Capacidad</a:t>
            </a:r>
            <a:r>
              <a:rPr lang="es-EC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 las capacidades actuales (y carencias) de las 	brigadas y compañías de bomberos con base en 13 variables (IC: 0-1)</a:t>
            </a:r>
          </a:p>
          <a:p>
            <a:pPr algn="just"/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u="sng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Índice de Prioridad</a:t>
            </a: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Identifica las brigadas y compañías de bomberos por 	orden de 	prioridad de apoyo por parte de Amazonia+. Es la función 	entre las 	capacidades/carencias actuales de las compañías o brigadas y su proximidad a los 	paisajes / áreas protegidas priorizadas por Amazonia+. </a:t>
            </a:r>
          </a:p>
          <a:p>
            <a:pPr algn="just"/>
            <a:endParaRPr lang="es-ES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Propuesta de registro en línea de las quemas controladas y de las quemas prescritas	</a:t>
            </a:r>
          </a:p>
          <a:p>
            <a:pPr algn="just"/>
            <a:endParaRPr lang="es-ES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Versión demo del </a:t>
            </a:r>
            <a:r>
              <a:rPr lang="es-ES" dirty="0" err="1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sobre los bomberos:</a:t>
            </a:r>
          </a:p>
          <a:p>
            <a:pPr algn="just"/>
            <a:r>
              <a:rPr lang="es-E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https://oraotca.org/bosques/dashboard-bomberos/</a:t>
            </a:r>
            <a:endParaRPr lang="es-ES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" sz="14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CO" sz="14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Google Shape;109;g22e0a9476b2_0_10">
            <a:extLst>
              <a:ext uri="{FF2B5EF4-FFF2-40B4-BE49-F238E27FC236}">
                <a16:creationId xmlns:a16="http://schemas.microsoft.com/office/drawing/2014/main" id="{E59068A2-028A-FC9B-A83C-4ED03C90C8A3}"/>
              </a:ext>
            </a:extLst>
          </p:cNvPr>
          <p:cNvSpPr txBox="1"/>
          <p:nvPr/>
        </p:nvSpPr>
        <p:spPr>
          <a:xfrm>
            <a:off x="4159045" y="6774"/>
            <a:ext cx="7994660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400" b="1" i="0" u="none" strike="noStrike" kern="0" cap="none" spc="0" normalizeH="0" baseline="0" noProof="0" dirty="0">
                <a:ln>
                  <a:noFill/>
                </a:ln>
                <a:solidFill>
                  <a:srgbClr val="809B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Consultoría sobre bomberos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809B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FOGLIA 2.jpg" descr="FOGLIA 2.jpg">
            <a:extLst>
              <a:ext uri="{FF2B5EF4-FFF2-40B4-BE49-F238E27FC236}">
                <a16:creationId xmlns:a16="http://schemas.microsoft.com/office/drawing/2014/main" id="{CA7095A9-71CC-0B92-D810-CD43C7891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948" y="1121392"/>
            <a:ext cx="272372" cy="32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9B301B-2E98-B51B-670E-C99DA1287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278" y="2702993"/>
            <a:ext cx="824248" cy="5188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262CE1-58F5-D10D-11C8-87729762B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824" y="3340220"/>
            <a:ext cx="515155" cy="7068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D2D901-185D-1974-50BF-936F32F31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526" y="1535676"/>
            <a:ext cx="4250749" cy="28534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E5536FD-7B25-33C2-5F89-038830D46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4555162"/>
            <a:ext cx="3731998" cy="21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992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0BDDE-45F4-1620-78E9-28C09ADF0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mazonia+ LOGO Barra.jpg" descr="Amazonia+ LOGO Barra.jpg">
            <a:extLst>
              <a:ext uri="{FF2B5EF4-FFF2-40B4-BE49-F238E27FC236}">
                <a16:creationId xmlns:a16="http://schemas.microsoft.com/office/drawing/2014/main" id="{56668A16-6827-5586-61D0-DB95F7F5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" y="91557"/>
            <a:ext cx="11920954" cy="135933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105;g22e0a9476b2_0_10">
            <a:extLst>
              <a:ext uri="{FF2B5EF4-FFF2-40B4-BE49-F238E27FC236}">
                <a16:creationId xmlns:a16="http://schemas.microsoft.com/office/drawing/2014/main" id="{9B79AF23-1821-42F7-2A40-3235BAC94C84}"/>
              </a:ext>
            </a:extLst>
          </p:cNvPr>
          <p:cNvSpPr/>
          <p:nvPr/>
        </p:nvSpPr>
        <p:spPr>
          <a:xfrm>
            <a:off x="756245" y="2043379"/>
            <a:ext cx="10617794" cy="606507"/>
          </a:xfrm>
          <a:prstGeom prst="rect">
            <a:avLst/>
          </a:prstGeom>
          <a:solidFill>
            <a:srgbClr val="EBEBEB"/>
          </a:solidFill>
          <a:ln w="12700">
            <a:solidFill>
              <a:srgbClr val="325A4F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defRPr sz="2000" b="0">
                <a:latin typeface="+mn-lt"/>
                <a:ea typeface="+mn-ea"/>
                <a:cs typeface="+mn-cs"/>
                <a:sym typeface="Arial"/>
              </a:defRPr>
            </a:pPr>
            <a:r>
              <a:rPr lang="es-ES" sz="2000" b="1" dirty="0">
                <a:solidFill>
                  <a:srgbClr val="585858"/>
                </a:solidFill>
                <a:latin typeface="Arial" panose="020B0604020202020204" pitchFamily="34" charset="0"/>
              </a:rPr>
              <a:t>Análisis sobre el fenómeno de la migración transfronteriza de la deforestación</a:t>
            </a:r>
            <a:endParaRPr lang="es-CO" sz="2000" b="1" dirty="0">
              <a:solidFill>
                <a:srgbClr val="585858"/>
              </a:solidFill>
              <a:latin typeface="Arial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4;g22e0a9476b2_0_10">
            <a:extLst>
              <a:ext uri="{FF2B5EF4-FFF2-40B4-BE49-F238E27FC236}">
                <a16:creationId xmlns:a16="http://schemas.microsoft.com/office/drawing/2014/main" id="{C3DD1ABD-C0EF-E29C-702D-33C01F20C0F5}"/>
              </a:ext>
            </a:extLst>
          </p:cNvPr>
          <p:cNvSpPr/>
          <p:nvPr/>
        </p:nvSpPr>
        <p:spPr>
          <a:xfrm>
            <a:off x="787103" y="3152802"/>
            <a:ext cx="10617793" cy="2634824"/>
          </a:xfrm>
          <a:prstGeom prst="rect">
            <a:avLst/>
          </a:prstGeom>
          <a:solidFill>
            <a:srgbClr val="EBEBEB"/>
          </a:solidFill>
          <a:ln w="12700">
            <a:solidFill>
              <a:srgbClr val="325A4F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Objetivos Específicos </a:t>
            </a:r>
          </a:p>
          <a:p>
            <a:pPr algn="l"/>
            <a:endParaRPr lang="es-CO" sz="1800" b="0" i="0" u="none" strike="noStrike" baseline="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Sistematización de la información sobre el fenómeno de la migración transfronteriza de la deforestación en la Región Amazónica y análisis estadístico multivariado sobre las causas que generan este fenómeno. </a:t>
            </a:r>
          </a:p>
          <a:p>
            <a:pPr marR="0" lvl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s-CO" sz="1800" b="0" i="0" u="none" strike="noStrike" baseline="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Elaboración de propuestas y recomendaciones para posibles medidas de prevención/mitigación de la migración transfronteriza de la deforestación en la Región Amazónica </a:t>
            </a:r>
          </a:p>
        </p:txBody>
      </p:sp>
      <p:sp>
        <p:nvSpPr>
          <p:cNvPr id="116" name="Google Shape;109;g22e0a9476b2_0_10">
            <a:extLst>
              <a:ext uri="{FF2B5EF4-FFF2-40B4-BE49-F238E27FC236}">
                <a16:creationId xmlns:a16="http://schemas.microsoft.com/office/drawing/2014/main" id="{DB31EF40-7C4B-275D-8E6A-EC14B5F6511A}"/>
              </a:ext>
            </a:extLst>
          </p:cNvPr>
          <p:cNvSpPr txBox="1"/>
          <p:nvPr/>
        </p:nvSpPr>
        <p:spPr>
          <a:xfrm>
            <a:off x="3677265" y="6774"/>
            <a:ext cx="8476440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809B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Consultoría sobre migración deforestación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809B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FOGLIA 2.jpg" descr="FOGLIA 2.jpg">
            <a:extLst>
              <a:ext uri="{FF2B5EF4-FFF2-40B4-BE49-F238E27FC236}">
                <a16:creationId xmlns:a16="http://schemas.microsoft.com/office/drawing/2014/main" id="{7891BB65-9977-552A-D931-1724F3616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45" y="2823301"/>
            <a:ext cx="272372" cy="329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0352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40776-EE13-1464-1B2D-030D1B45A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mazonia+ LOGO Barra.jpg" descr="Amazonia+ LOGO Barra.jpg">
            <a:extLst>
              <a:ext uri="{FF2B5EF4-FFF2-40B4-BE49-F238E27FC236}">
                <a16:creationId xmlns:a16="http://schemas.microsoft.com/office/drawing/2014/main" id="{626D4734-F211-D1F9-82B6-DF2EE9411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" y="91557"/>
            <a:ext cx="11920954" cy="135933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Google Shape;114;g22e0a9476b2_0_10">
            <a:extLst>
              <a:ext uri="{FF2B5EF4-FFF2-40B4-BE49-F238E27FC236}">
                <a16:creationId xmlns:a16="http://schemas.microsoft.com/office/drawing/2014/main" id="{6EBD4006-2598-E1EF-A9B5-2ED3E2C34C5C}"/>
              </a:ext>
            </a:extLst>
          </p:cNvPr>
          <p:cNvSpPr/>
          <p:nvPr/>
        </p:nvSpPr>
        <p:spPr>
          <a:xfrm>
            <a:off x="5043948" y="1637472"/>
            <a:ext cx="7012529" cy="4490047"/>
          </a:xfrm>
          <a:prstGeom prst="rect">
            <a:avLst/>
          </a:prstGeom>
          <a:solidFill>
            <a:srgbClr val="EBEBEB"/>
          </a:solidFill>
          <a:ln w="12700">
            <a:solidFill>
              <a:srgbClr val="325A4F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Metodología utilizada: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Revisión de la literatura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espacial multivariado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CO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es-E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planteó un marco conceptual enfocado en la relación entre la deforestación y diversos factores socioeconómicos y ambientales, con el objetivo de identificar patrones que expliquen cómo la deforestación se distribuye y se intensifica, incluso cruzando fronteras entre países.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Incendios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Minería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Territorios Indígenas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Cambio de uso del suelo para agricultura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Pobreza</a:t>
            </a:r>
            <a:endParaRPr lang="es-ES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Google Shape;109;g22e0a9476b2_0_10">
            <a:extLst>
              <a:ext uri="{FF2B5EF4-FFF2-40B4-BE49-F238E27FC236}">
                <a16:creationId xmlns:a16="http://schemas.microsoft.com/office/drawing/2014/main" id="{AC13FC47-40C9-C625-4F8D-13A06DADD17B}"/>
              </a:ext>
            </a:extLst>
          </p:cNvPr>
          <p:cNvSpPr txBox="1"/>
          <p:nvPr/>
        </p:nvSpPr>
        <p:spPr>
          <a:xfrm>
            <a:off x="3647768" y="6774"/>
            <a:ext cx="8505937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809B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Consultoría sobre migración deforestación</a:t>
            </a:r>
          </a:p>
        </p:txBody>
      </p:sp>
      <p:pic>
        <p:nvPicPr>
          <p:cNvPr id="4" name="FOGLIA 2.jpg" descr="FOGLIA 2.jpg">
            <a:extLst>
              <a:ext uri="{FF2B5EF4-FFF2-40B4-BE49-F238E27FC236}">
                <a16:creationId xmlns:a16="http://schemas.microsoft.com/office/drawing/2014/main" id="{43ACD4DD-C0A4-2BB3-93A8-4A98AAA19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948" y="1121392"/>
            <a:ext cx="272372" cy="32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 4" descr="Interfaz de usuario gráfica, Mapa&#10;&#10;Descripción generada automáticamente">
            <a:extLst>
              <a:ext uri="{FF2B5EF4-FFF2-40B4-BE49-F238E27FC236}">
                <a16:creationId xmlns:a16="http://schemas.microsoft.com/office/drawing/2014/main" id="{DA9B6703-D97A-F4BB-5693-A0CE15433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"/>
          <a:stretch/>
        </p:blipFill>
        <p:spPr bwMode="auto">
          <a:xfrm>
            <a:off x="35794" y="1637473"/>
            <a:ext cx="4900930" cy="262445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80C7D9D-B7A5-9EE9-0771-5477800055DB}"/>
              </a:ext>
            </a:extLst>
          </p:cNvPr>
          <p:cNvGrpSpPr/>
          <p:nvPr/>
        </p:nvGrpSpPr>
        <p:grpSpPr>
          <a:xfrm>
            <a:off x="143098" y="4492050"/>
            <a:ext cx="4793625" cy="2159121"/>
            <a:chOff x="284809" y="168028"/>
            <a:chExt cx="4964495" cy="2322858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B9FC607-92B0-963F-067D-45C74817C754}"/>
                </a:ext>
              </a:extLst>
            </p:cNvPr>
            <p:cNvGrpSpPr/>
            <p:nvPr/>
          </p:nvGrpSpPr>
          <p:grpSpPr>
            <a:xfrm>
              <a:off x="1691051" y="168028"/>
              <a:ext cx="3558253" cy="2322858"/>
              <a:chOff x="299699" y="-225408"/>
              <a:chExt cx="5100185" cy="3171808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3149106-72A2-F90A-0240-61B57FFE5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93" b="6593"/>
              <a:stretch/>
            </p:blipFill>
            <p:spPr>
              <a:xfrm>
                <a:off x="299699" y="-225408"/>
                <a:ext cx="5100185" cy="3171808"/>
              </a:xfrm>
              <a:prstGeom prst="rect">
                <a:avLst/>
              </a:prstGeom>
            </p:spPr>
          </p:pic>
          <p:sp>
            <p:nvSpPr>
              <p:cNvPr id="14" name="Cuadro de texto 90">
                <a:extLst>
                  <a:ext uri="{FF2B5EF4-FFF2-40B4-BE49-F238E27FC236}">
                    <a16:creationId xmlns:a16="http://schemas.microsoft.com/office/drawing/2014/main" id="{F25E6D2E-DD17-D836-05D1-EDE925C9174D}"/>
                  </a:ext>
                </a:extLst>
              </p:cNvPr>
              <p:cNvSpPr txBox="1"/>
              <p:nvPr/>
            </p:nvSpPr>
            <p:spPr>
              <a:xfrm>
                <a:off x="4520819" y="2293432"/>
                <a:ext cx="790186" cy="462355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400" b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2013</a:t>
                </a:r>
                <a:endParaRPr lang="es-CO" sz="11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368D773D-185E-8ECA-7A51-48455E5D7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 bwMode="auto">
            <a:xfrm>
              <a:off x="284809" y="544358"/>
              <a:ext cx="1471930" cy="143146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916260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Box 30"/>
          <p:cNvSpPr txBox="1"/>
          <p:nvPr/>
        </p:nvSpPr>
        <p:spPr>
          <a:xfrm>
            <a:off x="1133677" y="347139"/>
            <a:ext cx="10676591" cy="3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sz="3000" b="1">
                <a:solidFill>
                  <a:srgbClr val="799C4A"/>
                </a:solidFill>
              </a:defRPr>
            </a:lvl1pPr>
          </a:lstStyle>
          <a:p>
            <a:r>
              <a:rPr lang="es-CO" dirty="0"/>
              <a:t>Actividades en programación (1er semestre 2025)</a:t>
            </a:r>
            <a:r>
              <a:rPr dirty="0"/>
              <a:t> 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BD677B1B-DE7F-4577-9765-0050CD0C5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750581"/>
              </p:ext>
            </p:extLst>
          </p:nvPr>
        </p:nvGraphicFramePr>
        <p:xfrm>
          <a:off x="1307264" y="956441"/>
          <a:ext cx="10142343" cy="5391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46765" imgH="3905119" progId="Excel.Sheet.12">
                  <p:embed/>
                </p:oleObj>
              </mc:Choice>
              <mc:Fallback>
                <p:oleObj name="Worksheet" r:id="rId2" imgW="7346765" imgH="3905119" progId="Excel.Sheet.12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BD677B1B-DE7F-4577-9765-0050CD0C5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07264" y="956441"/>
                        <a:ext cx="10142343" cy="5391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89691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Box 30"/>
          <p:cNvSpPr txBox="1"/>
          <p:nvPr/>
        </p:nvSpPr>
        <p:spPr>
          <a:xfrm>
            <a:off x="1133677" y="347139"/>
            <a:ext cx="10676591" cy="3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sz="3000" b="1">
                <a:solidFill>
                  <a:srgbClr val="799C4A"/>
                </a:solidFill>
              </a:defRPr>
            </a:lvl1pPr>
          </a:lstStyle>
          <a:p>
            <a:r>
              <a:rPr lang="es-CO" dirty="0"/>
              <a:t>Actividades en programación (1er semestre 2025)</a:t>
            </a:r>
            <a:r>
              <a:rPr dirty="0"/>
              <a:t> 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53D50592-8BB8-3DA0-0D52-F3BE61EAD9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491105"/>
              </p:ext>
            </p:extLst>
          </p:nvPr>
        </p:nvGraphicFramePr>
        <p:xfrm>
          <a:off x="1654628" y="867615"/>
          <a:ext cx="9764486" cy="5122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46765" imgH="3854275" progId="Excel.Sheet.12">
                  <p:embed/>
                </p:oleObj>
              </mc:Choice>
              <mc:Fallback>
                <p:oleObj name="Worksheet" r:id="rId2" imgW="7346765" imgH="3854275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53D50592-8BB8-3DA0-0D52-F3BE61EAD9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4628" y="867615"/>
                        <a:ext cx="9764486" cy="5122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7080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40776-EE13-1464-1B2D-030D1B45A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09;g22e0a9476b2_0_10">
            <a:extLst>
              <a:ext uri="{FF2B5EF4-FFF2-40B4-BE49-F238E27FC236}">
                <a16:creationId xmlns:a16="http://schemas.microsoft.com/office/drawing/2014/main" id="{AC13FC47-40C9-C625-4F8D-13A06DADD17B}"/>
              </a:ext>
            </a:extLst>
          </p:cNvPr>
          <p:cNvSpPr txBox="1"/>
          <p:nvPr/>
        </p:nvSpPr>
        <p:spPr>
          <a:xfrm>
            <a:off x="3647768" y="6774"/>
            <a:ext cx="8505937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200" b="1" i="0" u="none" strike="noStrike" kern="0" cap="none" spc="0" normalizeH="0" baseline="0" noProof="0" dirty="0">
              <a:ln>
                <a:noFill/>
              </a:ln>
              <a:solidFill>
                <a:srgbClr val="809B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0" name="E0CAF78D-F1D3-416C-9276-5688482B3C53" descr="imagen convocatoria-GESTORA Amazonia+ EF link.jpg">
            <a:extLst>
              <a:ext uri="{FF2B5EF4-FFF2-40B4-BE49-F238E27FC236}">
                <a16:creationId xmlns:a16="http://schemas.microsoft.com/office/drawing/2014/main" id="{D2985E83-DDF2-D9B4-7956-C28B24CC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34" y="0"/>
            <a:ext cx="9346066" cy="69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82449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40776-EE13-1464-1B2D-030D1B45A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09;g22e0a9476b2_0_10">
            <a:extLst>
              <a:ext uri="{FF2B5EF4-FFF2-40B4-BE49-F238E27FC236}">
                <a16:creationId xmlns:a16="http://schemas.microsoft.com/office/drawing/2014/main" id="{AC13FC47-40C9-C625-4F8D-13A06DADD17B}"/>
              </a:ext>
            </a:extLst>
          </p:cNvPr>
          <p:cNvSpPr txBox="1"/>
          <p:nvPr/>
        </p:nvSpPr>
        <p:spPr>
          <a:xfrm>
            <a:off x="3647768" y="6774"/>
            <a:ext cx="8505937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200" b="1" i="0" u="none" strike="noStrike" kern="0" cap="none" spc="0" normalizeH="0" baseline="0" noProof="0" dirty="0">
              <a:ln>
                <a:noFill/>
              </a:ln>
              <a:solidFill>
                <a:srgbClr val="809B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4" name="1A47555C-B996-4D54-AB66-5ACC6EB9F404" descr="imagen convocatoria-TRANSNACIONALES Amazonia+ EF link.jpg">
            <a:extLst>
              <a:ext uri="{FF2B5EF4-FFF2-40B4-BE49-F238E27FC236}">
                <a16:creationId xmlns:a16="http://schemas.microsoft.com/office/drawing/2014/main" id="{C1864AF1-F231-CB30-52B6-B55B6D4D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57" y="0"/>
            <a:ext cx="6883196" cy="69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26232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28556892431_e8d039f783_o.jpg" descr="28556892431_e8d039f783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1" y="-20585"/>
            <a:ext cx="10348756" cy="689917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CuadroTexto 4"/>
          <p:cNvSpPr txBox="1"/>
          <p:nvPr/>
        </p:nvSpPr>
        <p:spPr>
          <a:xfrm>
            <a:off x="7583547" y="-100080"/>
            <a:ext cx="4744744" cy="83281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r>
              <a:rPr dirty="0"/>
              <a:t>Gracias</a:t>
            </a:r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  <a:p>
            <a:pPr>
              <a:defRPr sz="4400" b="1">
                <a:solidFill>
                  <a:srgbClr val="325A4F"/>
                </a:solidFill>
              </a:defRPr>
            </a:pPr>
            <a:endParaRPr dirty="0"/>
          </a:p>
        </p:txBody>
      </p:sp>
      <p:pic>
        <p:nvPicPr>
          <p:cNvPr id="243" name="FOGLIA 2.jpg" descr="FOGLIA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335" y="2972733"/>
            <a:ext cx="272372" cy="32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n 3" descr="Imagen 3"/>
          <p:cNvPicPr>
            <a:picLocks noChangeAspect="1"/>
          </p:cNvPicPr>
          <p:nvPr/>
        </p:nvPicPr>
        <p:blipFill>
          <a:blip r:embed="rId4"/>
          <a:srcRect t="11146" b="11146"/>
          <a:stretch>
            <a:fillRect/>
          </a:stretch>
        </p:blipFill>
        <p:spPr>
          <a:xfrm>
            <a:off x="8070619" y="4382735"/>
            <a:ext cx="4223331" cy="2344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127;g22e0a9476b2_0_29" descr="Google Shape;127;g22e0a9476b2_0_29"/>
          <p:cNvPicPr>
            <a:picLocks noChangeAspect="1"/>
          </p:cNvPicPr>
          <p:nvPr/>
        </p:nvPicPr>
        <p:blipFill>
          <a:blip r:embed="rId2"/>
          <a:srcRect l="18343" r="146"/>
          <a:stretch>
            <a:fillRect/>
          </a:stretch>
        </p:blipFill>
        <p:spPr>
          <a:xfrm>
            <a:off x="-10011" y="-13692"/>
            <a:ext cx="4489839" cy="688546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CuadroTexto 4"/>
          <p:cNvSpPr txBox="1"/>
          <p:nvPr/>
        </p:nvSpPr>
        <p:spPr>
          <a:xfrm>
            <a:off x="5668841" y="1945625"/>
            <a:ext cx="5662815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325A4F"/>
                </a:solidFill>
              </a:defRPr>
            </a:lvl1pPr>
          </a:lstStyle>
          <a:p>
            <a:pPr algn="l"/>
            <a:endParaRPr lang="es-CO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VII Reunión del grupo de Expertos sobre Fuegos Forestales de Latinoamérica y el Caribe (GEFF LAC)</a:t>
            </a:r>
            <a:endParaRPr sz="2400" dirty="0"/>
          </a:p>
        </p:txBody>
      </p:sp>
      <p:sp>
        <p:nvSpPr>
          <p:cNvPr id="98" name="CuadroTexto 4"/>
          <p:cNvSpPr txBox="1"/>
          <p:nvPr/>
        </p:nvSpPr>
        <p:spPr>
          <a:xfrm>
            <a:off x="4852050" y="4729655"/>
            <a:ext cx="699582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000" b="1">
                <a:solidFill>
                  <a:srgbClr val="799C4A"/>
                </a:solidFill>
              </a:defRPr>
            </a:pPr>
            <a:r>
              <a:rPr lang="es-CO" dirty="0"/>
              <a:t>Quito, 5-8 de noviembre del 2024</a:t>
            </a:r>
            <a:endParaRPr dirty="0"/>
          </a:p>
          <a:p>
            <a:pPr>
              <a:defRPr sz="3000" b="1">
                <a:solidFill>
                  <a:srgbClr val="799C4A"/>
                </a:solidFill>
              </a:defRPr>
            </a:pPr>
            <a:r>
              <a:rPr lang="es-CO" dirty="0"/>
              <a:t>ECUADOR</a:t>
            </a:r>
            <a:endParaRPr dirty="0"/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96959AF8-27F5-976A-565B-0E1A6BC7D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17" y="269591"/>
            <a:ext cx="2210108" cy="9621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Amazonia+ LOGO Barra.jpg" descr="Amazonia+ LOGO Bar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33" y="183358"/>
            <a:ext cx="11649667" cy="1390243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Google Shape;107;g22e0a9476b2_0_10"/>
          <p:cNvSpPr txBox="1"/>
          <p:nvPr/>
        </p:nvSpPr>
        <p:spPr>
          <a:xfrm>
            <a:off x="990892" y="3215173"/>
            <a:ext cx="3320151" cy="1291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 b="1">
                <a:solidFill>
                  <a:srgbClr val="799C4A"/>
                </a:solidFill>
              </a:defRPr>
            </a:pPr>
            <a:r>
              <a:t>AICS</a:t>
            </a:r>
          </a:p>
          <a:p>
            <a:r>
              <a:t>Agencia Italiana de Cooperación para el Desarrollo</a:t>
            </a:r>
          </a:p>
          <a:p>
            <a:r>
              <a:t> </a:t>
            </a:r>
          </a:p>
          <a:p>
            <a:pPr>
              <a:defRPr b="1" i="1">
                <a:solidFill>
                  <a:srgbClr val="1C5739"/>
                </a:solidFill>
              </a:defRPr>
            </a:pPr>
            <a:r>
              <a:t>Coordinador de la iniciativa</a:t>
            </a:r>
          </a:p>
        </p:txBody>
      </p:sp>
      <p:sp>
        <p:nvSpPr>
          <p:cNvPr id="102" name="Google Shape;109;g22e0a9476b2_0_10"/>
          <p:cNvSpPr txBox="1"/>
          <p:nvPr/>
        </p:nvSpPr>
        <p:spPr>
          <a:xfrm>
            <a:off x="5408886" y="125295"/>
            <a:ext cx="6993789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r>
              <a:t>SOCIOS IMPLEMENTADORES</a:t>
            </a:r>
          </a:p>
        </p:txBody>
      </p:sp>
      <p:pic>
        <p:nvPicPr>
          <p:cNvPr id="103" name="Logo AICS.jpg" descr="Logo AICS.jpg"/>
          <p:cNvPicPr>
            <a:picLocks/>
          </p:cNvPicPr>
          <p:nvPr/>
        </p:nvPicPr>
        <p:blipFill>
          <a:blip r:embed="rId3"/>
          <a:srcRect r="1"/>
          <a:stretch>
            <a:fillRect/>
          </a:stretch>
        </p:blipFill>
        <p:spPr>
          <a:xfrm>
            <a:off x="1074200" y="2256008"/>
            <a:ext cx="3153552" cy="644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4" name="Google Shape;112;g22e0a9476b2_0_10"/>
          <p:cNvSpPr txBox="1"/>
          <p:nvPr/>
        </p:nvSpPr>
        <p:spPr>
          <a:xfrm>
            <a:off x="4943798" y="3260657"/>
            <a:ext cx="3320151" cy="106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 b="1">
                <a:solidFill>
                  <a:srgbClr val="799C4A"/>
                </a:solidFill>
              </a:defRPr>
            </a:pPr>
            <a:r>
              <a:t>FIIAPP</a:t>
            </a:r>
          </a:p>
          <a:p>
            <a:r>
              <a:t>Fundación Internacional e Iberoamericana de Administración y Políticas Públicas</a:t>
            </a:r>
          </a:p>
        </p:txBody>
      </p:sp>
      <p:pic>
        <p:nvPicPr>
          <p:cNvPr id="105" name="Logo FIIAPP_LOGO_RESTYLING_ALTA.jpg" descr="Logo FIIAPP_LOGO_RESTYLING_ALT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104" y="2213703"/>
            <a:ext cx="2926194" cy="716372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Google Shape;115;g22e0a9476b2_0_10"/>
          <p:cNvSpPr txBox="1"/>
          <p:nvPr/>
        </p:nvSpPr>
        <p:spPr>
          <a:xfrm>
            <a:off x="8541105" y="3248634"/>
            <a:ext cx="3320151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2000">
                <a:solidFill>
                  <a:srgbClr val="799C4A"/>
                </a:solidFill>
              </a:rPr>
              <a:t>Expertise</a:t>
            </a:r>
            <a:r>
              <a:t> </a:t>
            </a:r>
            <a:r>
              <a:rPr sz="2000">
                <a:solidFill>
                  <a:srgbClr val="799C4A"/>
                </a:solidFill>
              </a:rPr>
              <a:t>France</a:t>
            </a:r>
          </a:p>
        </p:txBody>
      </p:sp>
      <p:pic>
        <p:nvPicPr>
          <p:cNvPr id="107" name="Logo Expertise France - Fond transparent.jpg" descr="Logo Expertise France - Fond transparent.jpg"/>
          <p:cNvPicPr>
            <a:picLocks noChangeAspect="1"/>
          </p:cNvPicPr>
          <p:nvPr/>
        </p:nvPicPr>
        <p:blipFill>
          <a:blip r:embed="rId5"/>
          <a:srcRect r="2" b="1"/>
          <a:stretch>
            <a:fillRect/>
          </a:stretch>
        </p:blipFill>
        <p:spPr>
          <a:xfrm>
            <a:off x="9182458" y="2194295"/>
            <a:ext cx="2004957" cy="754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8" name="Google Shape;117;g22e0a9476b2_0_10"/>
          <p:cNvSpPr txBox="1"/>
          <p:nvPr/>
        </p:nvSpPr>
        <p:spPr>
          <a:xfrm>
            <a:off x="6991330" y="5442576"/>
            <a:ext cx="4571405" cy="6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pPr>
              <a:lnSpc>
                <a:spcPct val="90000"/>
              </a:lnSpc>
              <a:defRPr sz="2200">
                <a:solidFill>
                  <a:srgbClr val="809B5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b="1" dirty="0" err="1">
                <a:latin typeface="+mn-lt"/>
                <a:ea typeface="+mn-ea"/>
                <a:cs typeface="+mn-cs"/>
                <a:sym typeface="Arial"/>
              </a:rPr>
              <a:t>Duración</a:t>
            </a:r>
            <a:r>
              <a:rPr dirty="0"/>
              <a:t>: 48 meses (2023-2027)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05;g22e0a9476b2_0_10"/>
          <p:cNvSpPr/>
          <p:nvPr/>
        </p:nvSpPr>
        <p:spPr>
          <a:xfrm>
            <a:off x="1251889" y="1934745"/>
            <a:ext cx="9553762" cy="149425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3" name="Google Shape;111;g22e0a9476b2_0_10"/>
          <p:cNvSpPr/>
          <p:nvPr/>
        </p:nvSpPr>
        <p:spPr>
          <a:xfrm>
            <a:off x="1251887" y="3840459"/>
            <a:ext cx="3411601" cy="259425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5" name="Amazonia+ LOGO Barra.jpg" descr="Amazonia+ LOGO Bar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9" y="183358"/>
            <a:ext cx="12000282" cy="139024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Google Shape;109;g22e0a9476b2_0_10"/>
          <p:cNvSpPr txBox="1"/>
          <p:nvPr/>
        </p:nvSpPr>
        <p:spPr>
          <a:xfrm>
            <a:off x="4663490" y="93593"/>
            <a:ext cx="7336792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r>
              <a:rPr lang="es-CO" dirty="0"/>
              <a:t>OBJETIVO DE LA INTERVENCIÓN</a:t>
            </a:r>
            <a:endParaRPr dirty="0"/>
          </a:p>
        </p:txBody>
      </p:sp>
      <p:sp>
        <p:nvSpPr>
          <p:cNvPr id="2" name="Google Shape;141;g22e0a9476b2_0_29">
            <a:extLst>
              <a:ext uri="{FF2B5EF4-FFF2-40B4-BE49-F238E27FC236}">
                <a16:creationId xmlns:a16="http://schemas.microsoft.com/office/drawing/2014/main" id="{FAFFFEF5-25B7-64B7-1408-6669AD096F1B}"/>
              </a:ext>
            </a:extLst>
          </p:cNvPr>
          <p:cNvSpPr txBox="1"/>
          <p:nvPr/>
        </p:nvSpPr>
        <p:spPr>
          <a:xfrm>
            <a:off x="1251890" y="1934744"/>
            <a:ext cx="9553762" cy="149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Mejorar la capacidad de los países de la cuenca amazónica en reducir significativamente la </a:t>
            </a:r>
            <a:r>
              <a:rPr lang="es-ES" sz="2000" b="1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deforestación y la degradación forestal 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y mejorar la protección de su biodiversidad en cooperación y participación de los </a:t>
            </a:r>
            <a:r>
              <a:rPr lang="es-ES" sz="2000" b="1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pueblos indígenas y comunidades locales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"/>
            </a:endParaRPr>
          </a:p>
        </p:txBody>
      </p:sp>
      <p:sp>
        <p:nvSpPr>
          <p:cNvPr id="3" name="Google Shape;157;g22e0a9476b2_0_41">
            <a:extLst>
              <a:ext uri="{FF2B5EF4-FFF2-40B4-BE49-F238E27FC236}">
                <a16:creationId xmlns:a16="http://schemas.microsoft.com/office/drawing/2014/main" id="{6647B03E-AA93-7D88-B96B-1ACEC6DB4EB6}"/>
              </a:ext>
            </a:extLst>
          </p:cNvPr>
          <p:cNvSpPr txBox="1"/>
          <p:nvPr/>
        </p:nvSpPr>
        <p:spPr>
          <a:xfrm>
            <a:off x="1251888" y="3911369"/>
            <a:ext cx="3411601" cy="1202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i="0" u="sng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COMPONENTE 1:</a:t>
            </a:r>
            <a:r>
              <a:rPr lang="es-ES" sz="2000" b="1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 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Fortalecer la capacidad de los países de la cuenca amazónica </a:t>
            </a:r>
            <a:r>
              <a:rPr lang="es-ES" sz="20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en </a:t>
            </a:r>
            <a:r>
              <a:rPr lang="es-ES" sz="20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prevención, control y </a:t>
            </a:r>
            <a:r>
              <a:rPr lang="es-ES" sz="2000" b="1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combate  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de la deforestación, la degradación de </a:t>
            </a:r>
            <a:r>
              <a:rPr lang="es-ES" sz="20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los 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bosques</a:t>
            </a:r>
            <a:r>
              <a:rPr lang="es-ES" sz="20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 e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 incendios forestales.</a:t>
            </a:r>
            <a:endParaRPr sz="1400" b="0" i="0" u="none" strike="noStrike" cap="none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"/>
            </a:endParaRPr>
          </a:p>
        </p:txBody>
      </p:sp>
      <p:sp>
        <p:nvSpPr>
          <p:cNvPr id="4" name="Google Shape;111;g22e0a9476b2_0_10">
            <a:extLst>
              <a:ext uri="{FF2B5EF4-FFF2-40B4-BE49-F238E27FC236}">
                <a16:creationId xmlns:a16="http://schemas.microsoft.com/office/drawing/2014/main" id="{9A16E06E-3BB7-B738-EC33-4A400689F0DD}"/>
              </a:ext>
            </a:extLst>
          </p:cNvPr>
          <p:cNvSpPr/>
          <p:nvPr/>
        </p:nvSpPr>
        <p:spPr>
          <a:xfrm>
            <a:off x="7097166" y="3769628"/>
            <a:ext cx="3708485" cy="259425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" name="Google Shape;158;g22e0a9476b2_0_41">
            <a:extLst>
              <a:ext uri="{FF2B5EF4-FFF2-40B4-BE49-F238E27FC236}">
                <a16:creationId xmlns:a16="http://schemas.microsoft.com/office/drawing/2014/main" id="{D60614FD-0CB4-1175-6AB5-8DCCFE53BB16}"/>
              </a:ext>
            </a:extLst>
          </p:cNvPr>
          <p:cNvSpPr txBox="1"/>
          <p:nvPr/>
        </p:nvSpPr>
        <p:spPr>
          <a:xfrm>
            <a:off x="7097167" y="3840459"/>
            <a:ext cx="3708485" cy="129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i="0" u="sng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COMPONENTE 2: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Mejorar las oportunidades de participación para los pueblos indígenas y las comunidades locales en el desarrollo e implementación de </a:t>
            </a:r>
            <a:r>
              <a:rPr lang="es-ES" sz="2000" b="1" i="0" u="none" strike="noStrike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rPr>
              <a:t>políticas y mecanismos de gobernanza ambiental y forestal.</a:t>
            </a:r>
            <a:endParaRPr sz="1400" b="1" i="0" u="none" strike="noStrike" cap="none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reeform 2"/>
          <p:cNvSpPr/>
          <p:nvPr/>
        </p:nvSpPr>
        <p:spPr>
          <a:xfrm rot="10800000">
            <a:off x="0" y="-20629"/>
            <a:ext cx="5625501" cy="14878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l">
              <a:defRPr sz="1400">
                <a:solidFill>
                  <a:srgbClr val="1C5739"/>
                </a:solidFill>
              </a:defRPr>
            </a:pPr>
            <a:endParaRPr/>
          </a:p>
        </p:txBody>
      </p:sp>
      <p:sp>
        <p:nvSpPr>
          <p:cNvPr id="145" name="TextBox 31"/>
          <p:cNvSpPr txBox="1"/>
          <p:nvPr/>
        </p:nvSpPr>
        <p:spPr>
          <a:xfrm>
            <a:off x="607639" y="320976"/>
            <a:ext cx="6778347" cy="76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pPr>
            <a:r>
              <a:rPr lang="es-CO" dirty="0"/>
              <a:t>Paisajes de intervención</a:t>
            </a:r>
            <a:r>
              <a:rPr dirty="0"/>
              <a:t> </a:t>
            </a:r>
          </a:p>
          <a:p>
            <a:pPr algn="l">
              <a:lnSpc>
                <a:spcPct val="90000"/>
              </a:lnSpc>
              <a:defRPr sz="2200" b="1">
                <a:solidFill>
                  <a:srgbClr val="1C5739"/>
                </a:solidFill>
              </a:defRPr>
            </a:pPr>
            <a:r>
              <a:rPr lang="es-CO" dirty="0"/>
              <a:t>Componente 1</a:t>
            </a:r>
            <a:endParaRPr dirty="0"/>
          </a:p>
        </p:txBody>
      </p:sp>
      <p:sp>
        <p:nvSpPr>
          <p:cNvPr id="2" name="Google Shape;99;g22e0a9476b2_0_10">
            <a:extLst>
              <a:ext uri="{FF2B5EF4-FFF2-40B4-BE49-F238E27FC236}">
                <a16:creationId xmlns:a16="http://schemas.microsoft.com/office/drawing/2014/main" id="{B72F15A5-112C-61F7-52B3-B45330B661FA}"/>
              </a:ext>
            </a:extLst>
          </p:cNvPr>
          <p:cNvSpPr/>
          <p:nvPr/>
        </p:nvSpPr>
        <p:spPr>
          <a:xfrm>
            <a:off x="1883336" y="1436921"/>
            <a:ext cx="3792855" cy="271536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Google Shape;106;g22e0a9476b2_0_10">
            <a:extLst>
              <a:ext uri="{FF2B5EF4-FFF2-40B4-BE49-F238E27FC236}">
                <a16:creationId xmlns:a16="http://schemas.microsoft.com/office/drawing/2014/main" id="{59E12230-2030-5749-E0A4-5012F0757F60}"/>
              </a:ext>
            </a:extLst>
          </p:cNvPr>
          <p:cNvSpPr txBox="1"/>
          <p:nvPr/>
        </p:nvSpPr>
        <p:spPr>
          <a:xfrm>
            <a:off x="1876149" y="1659336"/>
            <a:ext cx="368173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s-CO" altLang="es-ES" sz="1600" b="1" i="0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Paisajes priorizados:</a:t>
            </a:r>
            <a:endParaRPr lang="es-ES" sz="1600" b="1" i="0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" panose="0000050000000000000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 panose="020B0604020202020204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s-CO" altLang="es-ES" sz="1400" b="0" i="0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MAP</a:t>
            </a:r>
            <a:r>
              <a:rPr lang="es-CO" altLang="es-E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S</a:t>
            </a:r>
            <a:r>
              <a:rPr lang="es-CO" altLang="es-ES" sz="1400" b="0" i="0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-Madre de Dios/ACRE/Pando/Santa Cruz</a:t>
            </a:r>
            <a:endParaRPr lang="es-ES" altLang="es-E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" panose="0000050000000000000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s-ES" sz="1400" b="0" i="0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Corredor Trinacional de Áreas protegidas La Paya – Cuyabeno - </a:t>
            </a:r>
            <a:r>
              <a:rPr lang="es-ES" sz="1400" b="0" i="0" u="none" strike="noStrike" cap="none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Güeppí</a:t>
            </a:r>
            <a:r>
              <a:rPr lang="es-ES" sz="1400" b="0" i="0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 </a:t>
            </a:r>
            <a:r>
              <a:rPr lang="es-ES" sz="1400" b="0" i="0" u="none" strike="noStrike" cap="none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Sekime</a:t>
            </a:r>
            <a:endParaRPr lang="es-E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" panose="0000050000000000000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s-CO" altLang="es-ES" sz="1400" b="0" i="0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Triple frontera Leticia-Tabatinga-Santa Rosa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s-CO" altLang="es-ES" sz="1400" b="0" i="0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 panose="00000500000000000000"/>
              </a:rPr>
              <a:t>Triple frontera Colombia-Brasil-Venezuela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ABC738-2EFB-D1EB-7D20-AD36F2FE5D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4"/>
          <a:stretch/>
        </p:blipFill>
        <p:spPr bwMode="auto">
          <a:xfrm>
            <a:off x="6620138" y="201187"/>
            <a:ext cx="5500924" cy="6506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8" name="Heptágono 5"/>
          <p:cNvGrpSpPr/>
          <p:nvPr/>
        </p:nvGrpSpPr>
        <p:grpSpPr>
          <a:xfrm>
            <a:off x="8638700" y="3238631"/>
            <a:ext cx="294969" cy="313393"/>
            <a:chOff x="3792" y="-12284"/>
            <a:chExt cx="294967" cy="313392"/>
          </a:xfrm>
        </p:grpSpPr>
        <p:sp>
          <p:nvSpPr>
            <p:cNvPr id="146" name="Poligono"/>
            <p:cNvSpPr/>
            <p:nvPr/>
          </p:nvSpPr>
          <p:spPr>
            <a:xfrm>
              <a:off x="3792" y="11676"/>
              <a:ext cx="294969" cy="265472"/>
            </a:xfrm>
            <a:prstGeom prst="heptagon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/>
              </a:pPr>
              <a:endParaRPr/>
            </a:p>
          </p:txBody>
        </p:sp>
        <p:sp>
          <p:nvSpPr>
            <p:cNvPr id="147" name="1"/>
            <p:cNvSpPr txBox="1"/>
            <p:nvPr/>
          </p:nvSpPr>
          <p:spPr>
            <a:xfrm>
              <a:off x="91423" y="-12285"/>
              <a:ext cx="11970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r>
                <a:t>1</a:t>
              </a:r>
            </a:p>
          </p:txBody>
        </p:sp>
      </p:grpSp>
      <p:grpSp>
        <p:nvGrpSpPr>
          <p:cNvPr id="151" name="Heptágono 6"/>
          <p:cNvGrpSpPr/>
          <p:nvPr/>
        </p:nvGrpSpPr>
        <p:grpSpPr>
          <a:xfrm>
            <a:off x="7401845" y="2128061"/>
            <a:ext cx="294969" cy="313393"/>
            <a:chOff x="3792" y="-12284"/>
            <a:chExt cx="294967" cy="313392"/>
          </a:xfrm>
        </p:grpSpPr>
        <p:sp>
          <p:nvSpPr>
            <p:cNvPr id="149" name="Poligono"/>
            <p:cNvSpPr/>
            <p:nvPr/>
          </p:nvSpPr>
          <p:spPr>
            <a:xfrm>
              <a:off x="3792" y="11676"/>
              <a:ext cx="294969" cy="265472"/>
            </a:xfrm>
            <a:prstGeom prst="heptagon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/>
              </a:pPr>
              <a:endParaRPr/>
            </a:p>
          </p:txBody>
        </p:sp>
        <p:sp>
          <p:nvSpPr>
            <p:cNvPr id="150" name="2"/>
            <p:cNvSpPr txBox="1"/>
            <p:nvPr/>
          </p:nvSpPr>
          <p:spPr>
            <a:xfrm>
              <a:off x="91423" y="-12285"/>
              <a:ext cx="11970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r>
                <a:rPr dirty="0"/>
                <a:t>2</a:t>
              </a:r>
            </a:p>
          </p:txBody>
        </p:sp>
      </p:grpSp>
      <p:grpSp>
        <p:nvGrpSpPr>
          <p:cNvPr id="154" name="Heptágono 7"/>
          <p:cNvGrpSpPr/>
          <p:nvPr/>
        </p:nvGrpSpPr>
        <p:grpSpPr>
          <a:xfrm>
            <a:off x="8177350" y="2076448"/>
            <a:ext cx="294969" cy="313393"/>
            <a:chOff x="3792" y="-12284"/>
            <a:chExt cx="294967" cy="313392"/>
          </a:xfrm>
        </p:grpSpPr>
        <p:sp>
          <p:nvSpPr>
            <p:cNvPr id="152" name="Poligono"/>
            <p:cNvSpPr/>
            <p:nvPr/>
          </p:nvSpPr>
          <p:spPr>
            <a:xfrm>
              <a:off x="3792" y="11676"/>
              <a:ext cx="294969" cy="265472"/>
            </a:xfrm>
            <a:prstGeom prst="heptagon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/>
              </a:pPr>
              <a:endParaRPr/>
            </a:p>
          </p:txBody>
        </p:sp>
        <p:sp>
          <p:nvSpPr>
            <p:cNvPr id="153" name="3"/>
            <p:cNvSpPr txBox="1"/>
            <p:nvPr/>
          </p:nvSpPr>
          <p:spPr>
            <a:xfrm>
              <a:off x="91423" y="-12285"/>
              <a:ext cx="11970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r>
                <a:t>3</a:t>
              </a:r>
            </a:p>
          </p:txBody>
        </p:sp>
      </p:grpSp>
      <p:grpSp>
        <p:nvGrpSpPr>
          <p:cNvPr id="157" name="Heptágono 8"/>
          <p:cNvGrpSpPr/>
          <p:nvPr/>
        </p:nvGrpSpPr>
        <p:grpSpPr>
          <a:xfrm>
            <a:off x="8452006" y="1470960"/>
            <a:ext cx="294969" cy="313393"/>
            <a:chOff x="3792" y="-12284"/>
            <a:chExt cx="294967" cy="313392"/>
          </a:xfrm>
        </p:grpSpPr>
        <p:sp>
          <p:nvSpPr>
            <p:cNvPr id="155" name="Poligono"/>
            <p:cNvSpPr/>
            <p:nvPr/>
          </p:nvSpPr>
          <p:spPr>
            <a:xfrm>
              <a:off x="3792" y="11676"/>
              <a:ext cx="294969" cy="265472"/>
            </a:xfrm>
            <a:prstGeom prst="heptagon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/>
              </a:pPr>
              <a:endParaRPr/>
            </a:p>
          </p:txBody>
        </p:sp>
        <p:sp>
          <p:nvSpPr>
            <p:cNvPr id="156" name="4"/>
            <p:cNvSpPr txBox="1"/>
            <p:nvPr/>
          </p:nvSpPr>
          <p:spPr>
            <a:xfrm>
              <a:off x="91423" y="-12285"/>
              <a:ext cx="11970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r>
                <a:rPr dirty="0"/>
                <a:t>4</a:t>
              </a:r>
            </a:p>
          </p:txBody>
        </p:sp>
      </p:grpSp>
      <p:pic>
        <p:nvPicPr>
          <p:cNvPr id="5" name="Picture 10" descr="1697225679285">
            <a:extLst>
              <a:ext uri="{FF2B5EF4-FFF2-40B4-BE49-F238E27FC236}">
                <a16:creationId xmlns:a16="http://schemas.microsoft.com/office/drawing/2014/main" id="{3A646A49-02CA-BD2B-8B5E-4C48C5E2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98" y="4267215"/>
            <a:ext cx="3698703" cy="2440336"/>
          </a:xfrm>
          <a:prstGeom prst="rect">
            <a:avLst/>
          </a:prstGeom>
        </p:spPr>
      </p:pic>
      <p:grpSp>
        <p:nvGrpSpPr>
          <p:cNvPr id="170" name="Heptágono 8"/>
          <p:cNvGrpSpPr/>
          <p:nvPr/>
        </p:nvGrpSpPr>
        <p:grpSpPr>
          <a:xfrm>
            <a:off x="1907127" y="3563145"/>
            <a:ext cx="294969" cy="313394"/>
            <a:chOff x="3792" y="-12284"/>
            <a:chExt cx="294967" cy="313392"/>
          </a:xfrm>
        </p:grpSpPr>
        <p:sp>
          <p:nvSpPr>
            <p:cNvPr id="168" name="Poligono"/>
            <p:cNvSpPr/>
            <p:nvPr/>
          </p:nvSpPr>
          <p:spPr>
            <a:xfrm>
              <a:off x="3792" y="11676"/>
              <a:ext cx="294969" cy="265472"/>
            </a:xfrm>
            <a:prstGeom prst="heptagon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/>
              </a:pPr>
              <a:endParaRPr/>
            </a:p>
          </p:txBody>
        </p:sp>
        <p:sp>
          <p:nvSpPr>
            <p:cNvPr id="169" name="4"/>
            <p:cNvSpPr txBox="1"/>
            <p:nvPr/>
          </p:nvSpPr>
          <p:spPr>
            <a:xfrm>
              <a:off x="91423" y="-12285"/>
              <a:ext cx="11970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r>
                <a:t>4</a:t>
              </a:r>
            </a:p>
          </p:txBody>
        </p:sp>
      </p:grpSp>
      <p:grpSp>
        <p:nvGrpSpPr>
          <p:cNvPr id="167" name="Heptágono 7"/>
          <p:cNvGrpSpPr/>
          <p:nvPr/>
        </p:nvGrpSpPr>
        <p:grpSpPr>
          <a:xfrm>
            <a:off x="1907129" y="3134822"/>
            <a:ext cx="294969" cy="313393"/>
            <a:chOff x="3792" y="-12284"/>
            <a:chExt cx="294967" cy="313392"/>
          </a:xfrm>
        </p:grpSpPr>
        <p:sp>
          <p:nvSpPr>
            <p:cNvPr id="165" name="Poligono"/>
            <p:cNvSpPr/>
            <p:nvPr/>
          </p:nvSpPr>
          <p:spPr>
            <a:xfrm>
              <a:off x="3792" y="11676"/>
              <a:ext cx="294969" cy="265472"/>
            </a:xfrm>
            <a:prstGeom prst="heptagon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/>
              </a:pPr>
              <a:endParaRPr/>
            </a:p>
          </p:txBody>
        </p:sp>
        <p:sp>
          <p:nvSpPr>
            <p:cNvPr id="166" name="3"/>
            <p:cNvSpPr txBox="1"/>
            <p:nvPr/>
          </p:nvSpPr>
          <p:spPr>
            <a:xfrm>
              <a:off x="91423" y="-12285"/>
              <a:ext cx="11970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r>
                <a:t>3</a:t>
              </a:r>
            </a:p>
          </p:txBody>
        </p:sp>
      </p:grpSp>
      <p:grpSp>
        <p:nvGrpSpPr>
          <p:cNvPr id="161" name="Heptágono 6"/>
          <p:cNvGrpSpPr/>
          <p:nvPr/>
        </p:nvGrpSpPr>
        <p:grpSpPr>
          <a:xfrm>
            <a:off x="1892739" y="2564705"/>
            <a:ext cx="294969" cy="313393"/>
            <a:chOff x="3792" y="-12284"/>
            <a:chExt cx="294967" cy="313392"/>
          </a:xfrm>
        </p:grpSpPr>
        <p:sp>
          <p:nvSpPr>
            <p:cNvPr id="159" name="Poligono"/>
            <p:cNvSpPr/>
            <p:nvPr/>
          </p:nvSpPr>
          <p:spPr>
            <a:xfrm>
              <a:off x="3792" y="11676"/>
              <a:ext cx="294969" cy="265472"/>
            </a:xfrm>
            <a:prstGeom prst="heptagon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/>
              </a:pPr>
              <a:endParaRPr/>
            </a:p>
          </p:txBody>
        </p:sp>
        <p:sp>
          <p:nvSpPr>
            <p:cNvPr id="160" name="2"/>
            <p:cNvSpPr txBox="1"/>
            <p:nvPr/>
          </p:nvSpPr>
          <p:spPr>
            <a:xfrm>
              <a:off x="91423" y="-12285"/>
              <a:ext cx="11970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r>
                <a:t>2</a:t>
              </a:r>
            </a:p>
          </p:txBody>
        </p:sp>
      </p:grpSp>
      <p:grpSp>
        <p:nvGrpSpPr>
          <p:cNvPr id="164" name="Heptágono 5"/>
          <p:cNvGrpSpPr/>
          <p:nvPr/>
        </p:nvGrpSpPr>
        <p:grpSpPr>
          <a:xfrm>
            <a:off x="1907127" y="2105371"/>
            <a:ext cx="294969" cy="313393"/>
            <a:chOff x="3792" y="-12284"/>
            <a:chExt cx="294967" cy="313392"/>
          </a:xfrm>
        </p:grpSpPr>
        <p:sp>
          <p:nvSpPr>
            <p:cNvPr id="162" name="Poligono"/>
            <p:cNvSpPr/>
            <p:nvPr/>
          </p:nvSpPr>
          <p:spPr>
            <a:xfrm>
              <a:off x="3792" y="11676"/>
              <a:ext cx="294969" cy="265472"/>
            </a:xfrm>
            <a:prstGeom prst="heptagon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/>
              </a:pPr>
              <a:endParaRPr/>
            </a:p>
          </p:txBody>
        </p:sp>
        <p:sp>
          <p:nvSpPr>
            <p:cNvPr id="163" name="1"/>
            <p:cNvSpPr txBox="1"/>
            <p:nvPr/>
          </p:nvSpPr>
          <p:spPr>
            <a:xfrm>
              <a:off x="91423" y="-12285"/>
              <a:ext cx="11970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r>
                <a:t>1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reeform 28"/>
          <p:cNvSpPr/>
          <p:nvPr/>
        </p:nvSpPr>
        <p:spPr>
          <a:xfrm>
            <a:off x="425889" y="1476989"/>
            <a:ext cx="5670111" cy="548641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Off val="19878"/>
                </a:schemeClr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algn="l">
              <a:defRPr sz="1400">
                <a:noFill/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230" name="TextBox 32"/>
          <p:cNvSpPr txBox="1"/>
          <p:nvPr/>
        </p:nvSpPr>
        <p:spPr>
          <a:xfrm>
            <a:off x="1317172" y="1598023"/>
            <a:ext cx="4453657" cy="306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8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s-CO" dirty="0"/>
              <a:t>Cursos e Intercambios</a:t>
            </a:r>
            <a:endParaRPr dirty="0"/>
          </a:p>
        </p:txBody>
      </p:sp>
      <p:sp>
        <p:nvSpPr>
          <p:cNvPr id="231" name="Freeform 34"/>
          <p:cNvSpPr/>
          <p:nvPr/>
        </p:nvSpPr>
        <p:spPr>
          <a:xfrm>
            <a:off x="6476212" y="1490597"/>
            <a:ext cx="5541617" cy="548641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Off val="19878"/>
                </a:schemeClr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algn="l">
              <a:defRPr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232" name="TextBox 36"/>
          <p:cNvSpPr txBox="1"/>
          <p:nvPr/>
        </p:nvSpPr>
        <p:spPr>
          <a:xfrm>
            <a:off x="7128387" y="1606026"/>
            <a:ext cx="3746442" cy="302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800" b="1"/>
            </a:lvl1pPr>
          </a:lstStyle>
          <a:p>
            <a:r>
              <a:rPr lang="es-CO" dirty="0"/>
              <a:t>Consultorías</a:t>
            </a:r>
            <a:endParaRPr dirty="0"/>
          </a:p>
        </p:txBody>
      </p:sp>
      <p:sp>
        <p:nvSpPr>
          <p:cNvPr id="233" name="CuadroTexto 2"/>
          <p:cNvSpPr txBox="1"/>
          <p:nvPr/>
        </p:nvSpPr>
        <p:spPr>
          <a:xfrm>
            <a:off x="450260" y="861326"/>
            <a:ext cx="11577535" cy="430887"/>
          </a:xfrm>
          <a:prstGeom prst="rect">
            <a:avLst/>
          </a:prstGeom>
          <a:solidFill>
            <a:srgbClr val="799C4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CO" dirty="0"/>
              <a:t>Manejo Integral del Fuego</a:t>
            </a:r>
            <a:endParaRPr dirty="0"/>
          </a:p>
        </p:txBody>
      </p:sp>
      <p:sp>
        <p:nvSpPr>
          <p:cNvPr id="234" name="TextBox 31"/>
          <p:cNvSpPr txBox="1"/>
          <p:nvPr/>
        </p:nvSpPr>
        <p:spPr>
          <a:xfrm>
            <a:off x="773679" y="289495"/>
            <a:ext cx="11551214" cy="3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ts val="2700"/>
              </a:lnSpc>
              <a:defRPr sz="3000" b="1">
                <a:solidFill>
                  <a:srgbClr val="799C4A"/>
                </a:solidFill>
              </a:defRPr>
            </a:lvl1pPr>
          </a:lstStyle>
          <a:p>
            <a:pPr algn="ctr"/>
            <a:r>
              <a:rPr lang="es-CO" dirty="0"/>
              <a:t>Acciones realizadas y en curso a escala regional</a:t>
            </a:r>
            <a:endParaRPr dirty="0"/>
          </a:p>
        </p:txBody>
      </p:sp>
      <p:sp>
        <p:nvSpPr>
          <p:cNvPr id="235" name="Text Placeholder 2"/>
          <p:cNvSpPr txBox="1"/>
          <p:nvPr/>
        </p:nvSpPr>
        <p:spPr>
          <a:xfrm>
            <a:off x="450260" y="2592671"/>
            <a:ext cx="5569539" cy="3972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 sz="2000"/>
            </a:pPr>
            <a:r>
              <a:rPr lang="es-CO" sz="1800" dirty="0">
                <a:sym typeface="Calibri"/>
              </a:rPr>
              <a:t>5 cursos BREMIF (abril-octubre 2024)</a:t>
            </a:r>
          </a:p>
          <a:p>
            <a:pPr algn="just">
              <a:defRPr sz="2000"/>
            </a:pPr>
            <a:r>
              <a:rPr lang="es-CO" sz="1800" dirty="0">
                <a:sym typeface="Calibri"/>
              </a:rPr>
              <a:t>	&gt;100 participantes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 sz="2000"/>
            </a:pPr>
            <a:endParaRPr lang="es-CO" sz="2000" dirty="0">
              <a:sym typeface="Calibri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 sz="2000"/>
            </a:pPr>
            <a:r>
              <a:rPr lang="es-CO" sz="1800" dirty="0">
                <a:sym typeface="Calibri"/>
              </a:rPr>
              <a:t>Encuentro regional de bomberos en Cuenca (junio 2024)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2000"/>
            </a:pPr>
            <a:endParaRPr lang="es-CO" sz="1800" dirty="0">
              <a:sym typeface="Calibri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 sz="2000"/>
            </a:pPr>
            <a:r>
              <a:rPr lang="es-CO" sz="1800" dirty="0">
                <a:sym typeface="Calibri"/>
              </a:rPr>
              <a:t>Foro académico amazónico sobre manejo forestal sostenible (junio 2024) 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2000"/>
            </a:pPr>
            <a:endParaRPr lang="es-CO" sz="1800" dirty="0">
              <a:sym typeface="Calibri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 sz="2000"/>
            </a:pPr>
            <a:r>
              <a:rPr lang="es-CO" sz="1800" dirty="0">
                <a:sym typeface="Calibri"/>
              </a:rPr>
              <a:t>Curso de formación sobre monitoreo satelital en Bolivia (julio 2024)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2000"/>
            </a:pPr>
            <a:endParaRPr lang="es-CO" sz="1800" dirty="0">
              <a:sym typeface="Calibri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 sz="2000"/>
            </a:pPr>
            <a:r>
              <a:rPr lang="es-CO" sz="1800" dirty="0">
                <a:sym typeface="Calibri"/>
              </a:rPr>
              <a:t>Visita Técnica en España: modelo gestión incendios forestales (septiembre 2024)</a:t>
            </a:r>
            <a:endParaRPr sz="1800" dirty="0">
              <a:sym typeface="Calibri"/>
            </a:endParaRPr>
          </a:p>
        </p:txBody>
      </p:sp>
      <p:sp>
        <p:nvSpPr>
          <p:cNvPr id="236" name="Marcador de texto 5"/>
          <p:cNvSpPr txBox="1">
            <a:spLocks noGrp="1"/>
          </p:cNvSpPr>
          <p:nvPr>
            <p:ph type="body" sz="half" idx="1"/>
          </p:nvPr>
        </p:nvSpPr>
        <p:spPr>
          <a:xfrm>
            <a:off x="6476212" y="2592671"/>
            <a:ext cx="5443645" cy="4063767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 b="0">
                <a:latin typeface="+mn-lt"/>
                <a:ea typeface="+mn-ea"/>
                <a:cs typeface="+mn-cs"/>
                <a:sym typeface="Arial"/>
              </a:defRPr>
            </a:pPr>
            <a:r>
              <a:rPr lang="es-MX" sz="1800" b="0" dirty="0">
                <a:latin typeface="+mn-lt"/>
                <a:ea typeface="+mn-ea"/>
                <a:cs typeface="+mn-cs"/>
                <a:sym typeface="Arial"/>
              </a:rPr>
              <a:t>Diagnóstico</a:t>
            </a:r>
            <a:r>
              <a:rPr lang="es-ES" sz="1800" b="0" dirty="0">
                <a:latin typeface="+mn-lt"/>
                <a:ea typeface="+mn-ea"/>
                <a:cs typeface="+mn-cs"/>
                <a:sym typeface="Arial"/>
              </a:rPr>
              <a:t> rápido estado actual de la formación de brigadas forestales y planificación local orientada a la gestión de incendios forestales en los países amazónicos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 b="0">
                <a:latin typeface="+mn-lt"/>
                <a:ea typeface="+mn-ea"/>
                <a:cs typeface="+mn-cs"/>
                <a:sym typeface="Arial"/>
              </a:defRPr>
            </a:pPr>
            <a:endParaRPr lang="es-ES" sz="1800" b="0" dirty="0">
              <a:latin typeface="+mn-lt"/>
              <a:ea typeface="+mn-ea"/>
              <a:cs typeface="+mn-cs"/>
              <a:sym typeface="Arial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 b="0">
                <a:latin typeface="+mn-lt"/>
                <a:ea typeface="+mn-ea"/>
                <a:cs typeface="+mn-cs"/>
                <a:sym typeface="Arial"/>
              </a:defRPr>
            </a:pPr>
            <a:r>
              <a:rPr lang="es-ES" sz="1800" b="0" dirty="0">
                <a:latin typeface="+mn-lt"/>
                <a:ea typeface="+mn-ea"/>
                <a:cs typeface="+mn-cs"/>
                <a:sym typeface="Arial"/>
              </a:rPr>
              <a:t>Caracterización de bomberos transfronterizos en la Amazonía y registro de quemas prescritas (creación de 2 aplicativos en la ORA/OTCA)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 b="0">
                <a:latin typeface="+mn-lt"/>
                <a:ea typeface="+mn-ea"/>
                <a:cs typeface="+mn-cs"/>
                <a:sym typeface="Arial"/>
              </a:defRPr>
            </a:pPr>
            <a:endParaRPr lang="es-ES" sz="1800" b="0" dirty="0">
              <a:latin typeface="+mn-lt"/>
              <a:ea typeface="+mn-ea"/>
              <a:cs typeface="+mn-cs"/>
              <a:sym typeface="Arial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 b="0">
                <a:latin typeface="+mn-lt"/>
                <a:ea typeface="+mn-ea"/>
                <a:cs typeface="+mn-cs"/>
                <a:sym typeface="Arial"/>
              </a:defRPr>
            </a:pPr>
            <a:r>
              <a:rPr lang="es-ES" sz="1800" b="0" dirty="0">
                <a:latin typeface="+mn-lt"/>
                <a:ea typeface="+mn-ea"/>
                <a:cs typeface="+mn-cs"/>
              </a:rPr>
              <a:t>Investigación preliminar regional en la Amazonía para analizar el fenómeno de la migración transfronteriza de la deforestación. </a:t>
            </a:r>
            <a:endParaRPr lang="es-CO" sz="1800" b="0" dirty="0">
              <a:latin typeface="+mn-lt"/>
              <a:ea typeface="+mn-ea"/>
              <a:cs typeface="+mn-cs"/>
              <a:sym typeface="Arial"/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defRPr sz="2000" b="0">
                <a:latin typeface="+mn-lt"/>
                <a:ea typeface="+mn-ea"/>
                <a:cs typeface="+mn-cs"/>
                <a:sym typeface="Arial"/>
              </a:defRPr>
            </a:pPr>
            <a:endParaRPr lang="es-ES" sz="2000" dirty="0"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0940-53FB-E48F-BD99-377C37832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reeform 28">
            <a:extLst>
              <a:ext uri="{FF2B5EF4-FFF2-40B4-BE49-F238E27FC236}">
                <a16:creationId xmlns:a16="http://schemas.microsoft.com/office/drawing/2014/main" id="{A1A1DAFB-2D4F-257B-15A7-0D69D3EE17FF}"/>
              </a:ext>
            </a:extLst>
          </p:cNvPr>
          <p:cNvSpPr/>
          <p:nvPr/>
        </p:nvSpPr>
        <p:spPr>
          <a:xfrm>
            <a:off x="425889" y="1476989"/>
            <a:ext cx="5670111" cy="548641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Off val="19878"/>
                </a:schemeClr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algn="l">
              <a:defRPr sz="1400">
                <a:noFill/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230" name="TextBox 32">
            <a:extLst>
              <a:ext uri="{FF2B5EF4-FFF2-40B4-BE49-F238E27FC236}">
                <a16:creationId xmlns:a16="http://schemas.microsoft.com/office/drawing/2014/main" id="{31A4D06C-46AC-4E1F-74D2-38CD9F826DC9}"/>
              </a:ext>
            </a:extLst>
          </p:cNvPr>
          <p:cNvSpPr txBox="1"/>
          <p:nvPr/>
        </p:nvSpPr>
        <p:spPr>
          <a:xfrm>
            <a:off x="1317172" y="1598023"/>
            <a:ext cx="4453657" cy="306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8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s-CO" dirty="0"/>
              <a:t>Iniciativas con OTCA</a:t>
            </a:r>
            <a:endParaRPr dirty="0"/>
          </a:p>
        </p:txBody>
      </p:sp>
      <p:sp>
        <p:nvSpPr>
          <p:cNvPr id="231" name="Freeform 34">
            <a:extLst>
              <a:ext uri="{FF2B5EF4-FFF2-40B4-BE49-F238E27FC236}">
                <a16:creationId xmlns:a16="http://schemas.microsoft.com/office/drawing/2014/main" id="{E205D576-EDAC-40F6-7867-4673DC72290A}"/>
              </a:ext>
            </a:extLst>
          </p:cNvPr>
          <p:cNvSpPr/>
          <p:nvPr/>
        </p:nvSpPr>
        <p:spPr>
          <a:xfrm>
            <a:off x="6476212" y="1490597"/>
            <a:ext cx="5541617" cy="548641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Off val="19878"/>
                </a:schemeClr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algn="l">
              <a:defRPr sz="1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232" name="TextBox 36">
            <a:extLst>
              <a:ext uri="{FF2B5EF4-FFF2-40B4-BE49-F238E27FC236}">
                <a16:creationId xmlns:a16="http://schemas.microsoft.com/office/drawing/2014/main" id="{401438A1-87D8-73DF-CB0A-EB899A45104A}"/>
              </a:ext>
            </a:extLst>
          </p:cNvPr>
          <p:cNvSpPr txBox="1"/>
          <p:nvPr/>
        </p:nvSpPr>
        <p:spPr>
          <a:xfrm>
            <a:off x="7128387" y="1606026"/>
            <a:ext cx="3746442" cy="302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800" b="1"/>
            </a:lvl1pPr>
          </a:lstStyle>
          <a:p>
            <a:r>
              <a:rPr lang="es-CO" dirty="0"/>
              <a:t>Apoyo a políticas nacionales</a:t>
            </a:r>
            <a:endParaRPr dirty="0"/>
          </a:p>
        </p:txBody>
      </p:sp>
      <p:sp>
        <p:nvSpPr>
          <p:cNvPr id="233" name="CuadroTexto 2">
            <a:extLst>
              <a:ext uri="{FF2B5EF4-FFF2-40B4-BE49-F238E27FC236}">
                <a16:creationId xmlns:a16="http://schemas.microsoft.com/office/drawing/2014/main" id="{3AA2B6C1-49B0-6A9D-A753-AAC1254FB609}"/>
              </a:ext>
            </a:extLst>
          </p:cNvPr>
          <p:cNvSpPr txBox="1"/>
          <p:nvPr/>
        </p:nvSpPr>
        <p:spPr>
          <a:xfrm>
            <a:off x="450260" y="861326"/>
            <a:ext cx="11577535" cy="430887"/>
          </a:xfrm>
          <a:prstGeom prst="rect">
            <a:avLst/>
          </a:prstGeom>
          <a:solidFill>
            <a:srgbClr val="799C4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CO" dirty="0"/>
              <a:t>Manejo Integral del Fuego</a:t>
            </a:r>
            <a:endParaRPr dirty="0"/>
          </a:p>
        </p:txBody>
      </p:sp>
      <p:sp>
        <p:nvSpPr>
          <p:cNvPr id="234" name="TextBox 31">
            <a:extLst>
              <a:ext uri="{FF2B5EF4-FFF2-40B4-BE49-F238E27FC236}">
                <a16:creationId xmlns:a16="http://schemas.microsoft.com/office/drawing/2014/main" id="{3756F763-13D4-D15D-66B7-114B875E7802}"/>
              </a:ext>
            </a:extLst>
          </p:cNvPr>
          <p:cNvSpPr txBox="1"/>
          <p:nvPr/>
        </p:nvSpPr>
        <p:spPr>
          <a:xfrm>
            <a:off x="773679" y="289495"/>
            <a:ext cx="11551214" cy="3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ts val="2700"/>
              </a:lnSpc>
              <a:defRPr sz="3000" b="1">
                <a:solidFill>
                  <a:srgbClr val="799C4A"/>
                </a:solidFill>
              </a:defRPr>
            </a:lvl1pPr>
          </a:lstStyle>
          <a:p>
            <a:r>
              <a:rPr lang="es-CO" dirty="0"/>
              <a:t>Acciones realizadas a escala regional</a:t>
            </a:r>
            <a:endParaRPr dirty="0"/>
          </a:p>
        </p:txBody>
      </p:sp>
      <p:sp>
        <p:nvSpPr>
          <p:cNvPr id="235" name="Text Placeholder 2">
            <a:extLst>
              <a:ext uri="{FF2B5EF4-FFF2-40B4-BE49-F238E27FC236}">
                <a16:creationId xmlns:a16="http://schemas.microsoft.com/office/drawing/2014/main" id="{BDD55589-38F1-0A9A-CE1A-1879F8D15C9E}"/>
              </a:ext>
            </a:extLst>
          </p:cNvPr>
          <p:cNvSpPr txBox="1"/>
          <p:nvPr/>
        </p:nvSpPr>
        <p:spPr>
          <a:xfrm>
            <a:off x="425889" y="2592671"/>
            <a:ext cx="5194269" cy="3778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 sz="2000"/>
            </a:pPr>
            <a:r>
              <a:rPr lang="es-CO" sz="1800" dirty="0">
                <a:sym typeface="Calibri"/>
              </a:rPr>
              <a:t>Apoyo a la reunión de la RAMIF (junio 2024): </a:t>
            </a:r>
            <a:r>
              <a:rPr lang="es-CO" sz="1800" b="1" i="1" dirty="0">
                <a:sym typeface="Calibri"/>
              </a:rPr>
              <a:t>en conjunto con GIZ y OTCA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 sz="2000"/>
            </a:pPr>
            <a:endParaRPr lang="es-CO" sz="1800" dirty="0"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 sz="2000"/>
            </a:pPr>
            <a:r>
              <a:rPr lang="es-CO" sz="1800" dirty="0">
                <a:sym typeface="Calibri"/>
              </a:rPr>
              <a:t>Lanzamiento de la RAFO </a:t>
            </a:r>
            <a:r>
              <a:rPr lang="es-CO" sz="1800" b="1" i="1" dirty="0">
                <a:sym typeface="Calibri"/>
              </a:rPr>
              <a:t>en conjunto con OTCA</a:t>
            </a:r>
            <a:r>
              <a:rPr lang="es-CO" sz="1800" dirty="0">
                <a:sym typeface="Calibri"/>
              </a:rPr>
              <a:t> (julio 2024)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 sz="2000"/>
            </a:pPr>
            <a:endParaRPr lang="es-CO" sz="1800" dirty="0"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 sz="2000"/>
            </a:pPr>
            <a:r>
              <a:rPr lang="es-CO" sz="1800" dirty="0">
                <a:sym typeface="Calibri"/>
              </a:rPr>
              <a:t>2do informe sobre el estado de los bosques amazónicos (nuevas variables sobre incendios): </a:t>
            </a:r>
            <a:r>
              <a:rPr lang="es-CO" sz="1800" b="1" i="1" dirty="0">
                <a:sym typeface="Calibri"/>
              </a:rPr>
              <a:t>en conjunto </a:t>
            </a:r>
            <a:r>
              <a:rPr lang="es-CO" sz="1800" b="1" i="1">
                <a:sym typeface="Calibri"/>
              </a:rPr>
              <a:t>con FAO y OTCA</a:t>
            </a:r>
            <a:endParaRPr lang="es-CO" sz="1800" b="1" i="1" dirty="0">
              <a:sym typeface="Calibri"/>
            </a:endParaRPr>
          </a:p>
          <a:p>
            <a:pPr algn="just">
              <a:defRPr sz="2000"/>
            </a:pPr>
            <a:endParaRPr lang="es-CO" sz="1800" b="1" i="1" dirty="0">
              <a:sym typeface="Calibri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  <a:defRPr sz="2000"/>
            </a:pPr>
            <a:endParaRPr lang="es-CO" sz="1800" dirty="0">
              <a:sym typeface="Calibri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  <a:defRPr sz="2000"/>
            </a:pPr>
            <a:endParaRPr lang="es-CO" sz="1800" dirty="0">
              <a:sym typeface="Calibri"/>
            </a:endParaRPr>
          </a:p>
          <a:p>
            <a:pPr algn="just">
              <a:defRPr sz="2000"/>
            </a:pPr>
            <a:endParaRPr lang="es-CO" sz="2000" dirty="0">
              <a:sym typeface="Calibri"/>
            </a:endParaRPr>
          </a:p>
          <a:p>
            <a:pPr algn="just">
              <a:defRPr sz="2000"/>
            </a:pPr>
            <a:endParaRPr lang="es-CO" sz="2000" dirty="0">
              <a:sym typeface="Calibri"/>
            </a:endParaRPr>
          </a:p>
        </p:txBody>
      </p:sp>
      <p:sp>
        <p:nvSpPr>
          <p:cNvPr id="236" name="Marcador de texto 5">
            <a:extLst>
              <a:ext uri="{FF2B5EF4-FFF2-40B4-BE49-F238E27FC236}">
                <a16:creationId xmlns:a16="http://schemas.microsoft.com/office/drawing/2014/main" id="{2895DB3A-52B7-547A-320E-D1E4278005BE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476212" y="2592671"/>
            <a:ext cx="5443645" cy="3975834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/>
          <a:p>
            <a:pPr marL="285750" indent="-285750" algn="just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pPr>
            <a:r>
              <a:rPr lang="es-CO" sz="1800" b="0" dirty="0">
                <a:latin typeface="+mn-lt"/>
                <a:ea typeface="+mn-ea"/>
                <a:cs typeface="+mn-cs"/>
                <a:sym typeface="Arial"/>
              </a:rPr>
              <a:t>Apoyo al proceso de construcción de un sistema de detección de incendios y alerta temprana en Colombia: </a:t>
            </a:r>
            <a:r>
              <a:rPr lang="es-CO" sz="1800" i="1" dirty="0">
                <a:latin typeface="+mn-lt"/>
                <a:ea typeface="+mn-ea"/>
                <a:cs typeface="+mn-cs"/>
                <a:sym typeface="Arial"/>
              </a:rPr>
              <a:t>en conjunto con GIZ</a:t>
            </a:r>
          </a:p>
          <a:p>
            <a:pPr marL="285750" indent="-285750" algn="just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pPr>
            <a:endParaRPr lang="es-CO" sz="1800" b="0" dirty="0">
              <a:latin typeface="+mn-lt"/>
              <a:ea typeface="+mn-ea"/>
              <a:cs typeface="+mn-cs"/>
              <a:sym typeface="Arial"/>
            </a:endParaRPr>
          </a:p>
          <a:p>
            <a:pPr marL="285750" indent="-285750" algn="just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pPr>
            <a:r>
              <a:rPr lang="es-CO" sz="1800" b="0" dirty="0">
                <a:latin typeface="+mn-lt"/>
                <a:ea typeface="+mn-ea"/>
                <a:cs typeface="+mn-cs"/>
                <a:sym typeface="Arial"/>
              </a:rPr>
              <a:t>Apoyo al diseño de un Programa Nacional sobre MIF en Ecuador</a:t>
            </a:r>
          </a:p>
          <a:p>
            <a:pPr marL="285750" indent="-285750" algn="just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pPr>
            <a:endParaRPr lang="es-CO" sz="1800" b="0" dirty="0">
              <a:latin typeface="+mn-lt"/>
              <a:ea typeface="+mn-ea"/>
              <a:cs typeface="+mn-cs"/>
              <a:sym typeface="Arial"/>
            </a:endParaRPr>
          </a:p>
          <a:p>
            <a:pPr marL="285750" indent="-285750" algn="just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pPr>
            <a:r>
              <a:rPr lang="es-CO" sz="1800" b="0" dirty="0">
                <a:latin typeface="+mn-lt"/>
                <a:ea typeface="+mn-ea"/>
                <a:cs typeface="+mn-cs"/>
                <a:sym typeface="Arial"/>
              </a:rPr>
              <a:t>Apoyo a la emergencia de incendios en Bolivia</a:t>
            </a:r>
          </a:p>
          <a:p>
            <a:pPr marL="285750" indent="-285750" algn="just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pPr>
            <a:endParaRPr lang="es-CO" sz="1800" b="0" dirty="0">
              <a:latin typeface="+mn-lt"/>
              <a:ea typeface="+mn-ea"/>
              <a:cs typeface="+mn-cs"/>
              <a:sym typeface="Arial"/>
            </a:endParaRPr>
          </a:p>
          <a:p>
            <a:pPr marL="285750" indent="-285750" algn="just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pPr>
            <a:r>
              <a:rPr lang="es-CO" sz="1800" b="0" dirty="0">
                <a:latin typeface="+mn-lt"/>
                <a:ea typeface="+mn-ea"/>
                <a:cs typeface="+mn-cs"/>
                <a:sym typeface="Arial"/>
              </a:rPr>
              <a:t>Análisis nacional sobre vacíos legislativos sobre MIF</a:t>
            </a:r>
          </a:p>
          <a:p>
            <a:pPr marL="285750" indent="-285750" algn="just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pPr>
            <a:endParaRPr lang="es-CO" sz="1800" b="0" dirty="0">
              <a:latin typeface="+mn-lt"/>
              <a:ea typeface="+mn-ea"/>
              <a:cs typeface="+mn-cs"/>
              <a:sym typeface="Arial"/>
            </a:endParaRPr>
          </a:p>
          <a:p>
            <a:pPr marL="285750" indent="-285750" algn="just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/>
            </a:pPr>
            <a:r>
              <a:rPr lang="es-CO" sz="1800" b="0" dirty="0">
                <a:latin typeface="+mn-lt"/>
                <a:ea typeface="+mn-ea"/>
                <a:cs typeface="+mn-cs"/>
                <a:sym typeface="Arial"/>
              </a:rPr>
              <a:t>Apoyo para ordenanza municipal sobre MIF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defRPr sz="2000" b="0">
                <a:latin typeface="+mn-lt"/>
                <a:ea typeface="+mn-ea"/>
                <a:cs typeface="+mn-cs"/>
                <a:sym typeface="Arial"/>
              </a:defRPr>
            </a:pPr>
            <a:endParaRPr lang="es-ES" sz="2000" dirty="0"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45444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mazonia+ LOGO Barra.jpg" descr="Amazonia+ LOGO Bar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" y="91557"/>
            <a:ext cx="11920954" cy="135933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105;g22e0a9476b2_0_10"/>
          <p:cNvSpPr/>
          <p:nvPr/>
        </p:nvSpPr>
        <p:spPr>
          <a:xfrm>
            <a:off x="709141" y="1944502"/>
            <a:ext cx="11123630" cy="799667"/>
          </a:xfrm>
          <a:prstGeom prst="rect">
            <a:avLst/>
          </a:prstGeom>
          <a:solidFill>
            <a:srgbClr val="EBEBEB"/>
          </a:solidFill>
          <a:ln w="12700">
            <a:solidFill>
              <a:srgbClr val="325A4F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defRPr sz="2000" b="0">
                <a:latin typeface="+mn-lt"/>
                <a:ea typeface="+mn-ea"/>
                <a:cs typeface="+mn-cs"/>
                <a:sym typeface="Arial"/>
              </a:defRPr>
            </a:pPr>
            <a:r>
              <a:rPr lang="es-MX" sz="1800" b="1" dirty="0">
                <a:latin typeface="+mn-lt"/>
                <a:ea typeface="+mn-ea"/>
                <a:cs typeface="+mn-cs"/>
                <a:sym typeface="Arial"/>
              </a:rPr>
              <a:t>Diagnóstico</a:t>
            </a:r>
            <a:r>
              <a:rPr lang="es-ES" sz="1800" b="1" dirty="0">
                <a:latin typeface="+mn-lt"/>
                <a:ea typeface="+mn-ea"/>
                <a:cs typeface="+mn-cs"/>
                <a:sym typeface="Arial"/>
              </a:rPr>
              <a:t> rápido acerca estado actual de la formación de brigadas forestales, y de la planificación local orientada a la gestión de incendios forestales en los países amazónicos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4;g22e0a9476b2_0_10"/>
          <p:cNvSpPr/>
          <p:nvPr/>
        </p:nvSpPr>
        <p:spPr>
          <a:xfrm>
            <a:off x="709141" y="3304256"/>
            <a:ext cx="11123630" cy="2961396"/>
          </a:xfrm>
          <a:prstGeom prst="rect">
            <a:avLst/>
          </a:prstGeom>
          <a:solidFill>
            <a:srgbClr val="EBEBEB"/>
          </a:solidFill>
          <a:ln w="12700">
            <a:solidFill>
              <a:srgbClr val="325A4F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Objetivos Específicos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un mapeo detallado a nivel regional y nacional en los países amazónicos sobre la situación del proceso de formación de brigadas en atención de incendios forestales y donde ya se implementa de manejo integral del fuego (MIF).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Desarrollar un diagnóstico rápido en los países amazónicos acerca de la capacitad, experticia y/o necesidad para implementar planes interinstitucionales de prevención de incendios forestales.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Proporcionar recomendaciones sobre la posible aceptación de una certificación única a nivel de región amazónica para la formación de brigadas especialistas en atención a incendios forestales y manejo integral del fuego</a:t>
            </a:r>
          </a:p>
        </p:txBody>
      </p:sp>
      <p:sp>
        <p:nvSpPr>
          <p:cNvPr id="116" name="Google Shape;109;g22e0a9476b2_0_10"/>
          <p:cNvSpPr txBox="1"/>
          <p:nvPr/>
        </p:nvSpPr>
        <p:spPr>
          <a:xfrm>
            <a:off x="4159045" y="6774"/>
            <a:ext cx="7994660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400" b="1" i="0" u="none" strike="noStrike" kern="0" cap="none" spc="0" normalizeH="0" baseline="0" noProof="0" dirty="0">
                <a:ln>
                  <a:noFill/>
                </a:ln>
                <a:solidFill>
                  <a:srgbClr val="809B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Consultoría sobre brigadas forestales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809B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FOGLIA 2.jpg" descr="FOGLIA 2.jpg">
            <a:extLst>
              <a:ext uri="{FF2B5EF4-FFF2-40B4-BE49-F238E27FC236}">
                <a16:creationId xmlns:a16="http://schemas.microsoft.com/office/drawing/2014/main" id="{086252A5-D49F-6C50-FAF4-7D3B7FB46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54" y="2974755"/>
            <a:ext cx="272372" cy="32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189F3-671C-D35C-DBD4-01FF8D254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mazonia+ LOGO Barra.jpg" descr="Amazonia+ LOGO Barra.jpg">
            <a:extLst>
              <a:ext uri="{FF2B5EF4-FFF2-40B4-BE49-F238E27FC236}">
                <a16:creationId xmlns:a16="http://schemas.microsoft.com/office/drawing/2014/main" id="{4B3D2328-4FEB-A7D7-A60B-D9078EEA9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" y="91557"/>
            <a:ext cx="11920954" cy="135933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Google Shape;114;g22e0a9476b2_0_10">
            <a:extLst>
              <a:ext uri="{FF2B5EF4-FFF2-40B4-BE49-F238E27FC236}">
                <a16:creationId xmlns:a16="http://schemas.microsoft.com/office/drawing/2014/main" id="{35E948FA-0A9E-2F11-142D-7752205835F9}"/>
              </a:ext>
            </a:extLst>
          </p:cNvPr>
          <p:cNvSpPr/>
          <p:nvPr/>
        </p:nvSpPr>
        <p:spPr>
          <a:xfrm>
            <a:off x="5043948" y="1450893"/>
            <a:ext cx="7012529" cy="5244875"/>
          </a:xfrm>
          <a:prstGeom prst="rect">
            <a:avLst/>
          </a:prstGeom>
          <a:solidFill>
            <a:srgbClr val="EBEBEB"/>
          </a:solidFill>
          <a:ln w="12700">
            <a:solidFill>
              <a:srgbClr val="325A4F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Principales resultados: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mayoría de los países amazónicos </a:t>
            </a: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muestran debilidades o ausencia en normativas relacionadas con el Manejo Integral del Fuego (MIF), centrándose principalmente en acciones de respuesta (excepto Brasil y Ecuador)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países amazónicos carecen de un sistema nacional de calificación y un currículo estandarizado para esta formación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oferta curricular identificada en los ocho países amazónicos consultados es muy heterogénea, discontinua, dispersa y desactualizada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las barreras a superar dentro de este proceso de estandarización se destaca dinámicas institucionales, normativas y técnicas propias de cada país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caso de Guayana y </a:t>
            </a:r>
            <a:r>
              <a:rPr lang="es-EC" sz="1400" dirty="0" err="1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Suriname</a:t>
            </a: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se identifican procesos relacionados con la formación del personal encargado de atender incendios forestales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reconoce la necesidad imperiosa de una capacitación continua para mejorar de manera constante la capacidad de respuesta y atención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los principales vacíos se incluye la falta de presupuesto para la realización de cursos, una capacidad instalada deficiente para el desarrollo de capacitaciones, la escasez de equipos y herramientas especializadas, la ausencia de equipos de protección personal estandarizados, la insuficiencia de instructores calificados y menos en el manejo integral del fuego</a:t>
            </a:r>
            <a:endParaRPr lang="es-CO" sz="14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Google Shape;109;g22e0a9476b2_0_10">
            <a:extLst>
              <a:ext uri="{FF2B5EF4-FFF2-40B4-BE49-F238E27FC236}">
                <a16:creationId xmlns:a16="http://schemas.microsoft.com/office/drawing/2014/main" id="{4BFADD5F-B4A0-C59A-3CAB-F5CB4FD6A3D2}"/>
              </a:ext>
            </a:extLst>
          </p:cNvPr>
          <p:cNvSpPr txBox="1"/>
          <p:nvPr/>
        </p:nvSpPr>
        <p:spPr>
          <a:xfrm>
            <a:off x="4159045" y="6774"/>
            <a:ext cx="7994660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>
            <a:norm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809B5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400" b="1" i="0" u="none" strike="noStrike" kern="0" cap="none" spc="0" normalizeH="0" baseline="0" noProof="0" dirty="0">
                <a:ln>
                  <a:noFill/>
                </a:ln>
                <a:solidFill>
                  <a:srgbClr val="809B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Consultoría sobre brigadas forestales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809B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FOGLIA 2.jpg" descr="FOGLIA 2.jpg">
            <a:extLst>
              <a:ext uri="{FF2B5EF4-FFF2-40B4-BE49-F238E27FC236}">
                <a16:creationId xmlns:a16="http://schemas.microsoft.com/office/drawing/2014/main" id="{9BE20742-1B7F-FC65-FF5E-5F9A32B6E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948" y="1121392"/>
            <a:ext cx="272372" cy="32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" descr="Bomberos ecuatorianos realizan labores en zonas afectadas por los incendios  forestales en Chile – Secretaría Nacional de Gestión de Riesgos">
            <a:extLst>
              <a:ext uri="{FF2B5EF4-FFF2-40B4-BE49-F238E27FC236}">
                <a16:creationId xmlns:a16="http://schemas.microsoft.com/office/drawing/2014/main" id="{76F2F556-A04A-FD44-E4E2-85F9792A2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13016" r="157"/>
          <a:stretch/>
        </p:blipFill>
        <p:spPr bwMode="auto">
          <a:xfrm>
            <a:off x="135523" y="1535676"/>
            <a:ext cx="3781424" cy="2415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092C8C-42EA-001B-14E4-F79EF5E07E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8" y="4036317"/>
            <a:ext cx="3829633" cy="2508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26483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5ef71f-4583-4083-ad76-4cbd36139158">
      <Terms xmlns="http://schemas.microsoft.com/office/infopath/2007/PartnerControls"/>
    </lcf76f155ced4ddcb4097134ff3c332f>
    <TaxCatchAll xmlns="611f255e-e927-4369-9f8b-543b2308a71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BDAA1F2E084B4E8F3F3110A6BDC464" ma:contentTypeVersion="15" ma:contentTypeDescription="Create a new document." ma:contentTypeScope="" ma:versionID="3a7b27bd54db8446bea7752f98a1e8cb">
  <xsd:schema xmlns:xsd="http://www.w3.org/2001/XMLSchema" xmlns:xs="http://www.w3.org/2001/XMLSchema" xmlns:p="http://schemas.microsoft.com/office/2006/metadata/properties" xmlns:ns2="611f255e-e927-4369-9f8b-543b2308a71f" xmlns:ns3="f15ef71f-4583-4083-ad76-4cbd36139158" targetNamespace="http://schemas.microsoft.com/office/2006/metadata/properties" ma:root="true" ma:fieldsID="683a14227fa91d8c6ff73365e935b491" ns2:_="" ns3:_="">
    <xsd:import namespace="611f255e-e927-4369-9f8b-543b2308a71f"/>
    <xsd:import namespace="f15ef71f-4583-4083-ad76-4cbd3613915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1f255e-e927-4369-9f8b-543b2308a71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db1e35f-cc22-4b6d-a9fb-b4520000bf10}" ma:internalName="TaxCatchAll" ma:showField="CatchAllData" ma:web="611f255e-e927-4369-9f8b-543b2308a7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ef71f-4583-4083-ad76-4cbd361391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8cd747a-4463-4129-90e0-1d85dcb667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52AD78-8079-475C-ABDB-1482E74CAA2A}">
  <ds:schemaRefs>
    <ds:schemaRef ds:uri="http://schemas.microsoft.com/office/2006/metadata/properties"/>
    <ds:schemaRef ds:uri="http://schemas.microsoft.com/office/infopath/2007/PartnerControls"/>
    <ds:schemaRef ds:uri="f15ef71f-4583-4083-ad76-4cbd36139158"/>
    <ds:schemaRef ds:uri="611f255e-e927-4369-9f8b-543b2308a71f"/>
  </ds:schemaRefs>
</ds:datastoreItem>
</file>

<file path=customXml/itemProps2.xml><?xml version="1.0" encoding="utf-8"?>
<ds:datastoreItem xmlns:ds="http://schemas.openxmlformats.org/officeDocument/2006/customXml" ds:itemID="{F3147D29-5552-4685-9CBF-732F25F820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1f255e-e927-4369-9f8b-543b2308a71f"/>
    <ds:schemaRef ds:uri="f15ef71f-4583-4083-ad76-4cbd361391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4E2B9E-E66A-4897-9621-4BCC380F37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4729</TotalTime>
  <Words>1263</Words>
  <Application>Microsoft Office PowerPoint</Application>
  <PresentationFormat>Panorámica</PresentationFormat>
  <Paragraphs>154</Paragraphs>
  <Slides>18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Courier New</vt:lpstr>
      <vt:lpstr>Open Sans</vt:lpstr>
      <vt:lpstr>Symbol</vt:lpstr>
      <vt:lpstr>Wingdings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Pietro Graziani</dc:creator>
  <cp:lastModifiedBy>Pietro Graziani</cp:lastModifiedBy>
  <cp:revision>8</cp:revision>
  <dcterms:modified xsi:type="dcterms:W3CDTF">2024-11-07T13:33:57Z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0x010100BCBDAA1F2E084B4E8F3F3110A6BDC464</vt:lpwstr>
  </property>
  <property fmtid="{D5CDD505-2E9C-101B-9397-08002B2CF9AE}" pid="3" name="MediaServiceImageTags">
    <vt:lpwstr/>
  </property>
</Properties>
</file>